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78"/>
  </p:notesMasterIdLst>
  <p:sldIdLst>
    <p:sldId id="257" r:id="rId3"/>
    <p:sldId id="331" r:id="rId4"/>
    <p:sldId id="258" r:id="rId5"/>
    <p:sldId id="316" r:id="rId6"/>
    <p:sldId id="259" r:id="rId7"/>
    <p:sldId id="260" r:id="rId8"/>
    <p:sldId id="261" r:id="rId9"/>
    <p:sldId id="262" r:id="rId10"/>
    <p:sldId id="264" r:id="rId11"/>
    <p:sldId id="263"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7" r:id="rId64"/>
    <p:sldId id="318" r:id="rId65"/>
    <p:sldId id="319" r:id="rId66"/>
    <p:sldId id="321" r:id="rId67"/>
    <p:sldId id="322" r:id="rId68"/>
    <p:sldId id="320" r:id="rId69"/>
    <p:sldId id="323" r:id="rId70"/>
    <p:sldId id="324" r:id="rId71"/>
    <p:sldId id="325" r:id="rId72"/>
    <p:sldId id="326" r:id="rId73"/>
    <p:sldId id="327" r:id="rId74"/>
    <p:sldId id="328" r:id="rId75"/>
    <p:sldId id="329" r:id="rId76"/>
    <p:sldId id="330"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717939-8224-4943-88E7-574D64D7272A}">
          <p14:sldIdLst/>
        </p14:section>
        <p14:section name="Introduction" id="{95A12782-F655-45BE-8F37-5E68B45F7E2A}">
          <p14:sldIdLst>
            <p14:sldId id="257"/>
            <p14:sldId id="331"/>
            <p14:sldId id="258"/>
            <p14:sldId id="316"/>
          </p14:sldIdLst>
        </p14:section>
        <p14:section name="Microsoft Azure Serverkess Offerings &amp; Tools" id="{D0E740B8-29A6-48FD-A1F2-23E65424E845}">
          <p14:sldIdLst>
            <p14:sldId id="259"/>
            <p14:sldId id="260"/>
            <p14:sldId id="261"/>
            <p14:sldId id="262"/>
            <p14:sldId id="264"/>
            <p14:sldId id="263"/>
            <p14:sldId id="265"/>
            <p14:sldId id="266"/>
          </p14:sldIdLst>
        </p14:section>
        <p14:section name="Azure Functions Basics" id="{BB3A32D3-95B0-42BB-8F76-6A2C0707475B}">
          <p14:sldIdLst>
            <p14:sldId id="267"/>
            <p14:sldId id="268"/>
            <p14:sldId id="269"/>
            <p14:sldId id="270"/>
            <p14:sldId id="271"/>
            <p14:sldId id="272"/>
            <p14:sldId id="273"/>
            <p14:sldId id="274"/>
            <p14:sldId id="275"/>
            <p14:sldId id="276"/>
            <p14:sldId id="277"/>
            <p14:sldId id="278"/>
            <p14:sldId id="279"/>
          </p14:sldIdLst>
        </p14:section>
        <p14:section name="Supported Triggerts and Bindings" id="{9E245A28-4258-4E6A-8D13-95C1D3C263CC}">
          <p14:sldIdLst>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Lst>
        </p14:section>
        <p14:section name="Durable Functions" id="{ACD9DCDE-E5E4-41C8-A485-EDD7A2211040}">
          <p14:sldIdLst>
            <p14:sldId id="300"/>
            <p14:sldId id="301"/>
            <p14:sldId id="302"/>
            <p14:sldId id="303"/>
            <p14:sldId id="304"/>
            <p14:sldId id="305"/>
            <p14:sldId id="306"/>
            <p14:sldId id="307"/>
            <p14:sldId id="308"/>
            <p14:sldId id="309"/>
            <p14:sldId id="310"/>
            <p14:sldId id="311"/>
            <p14:sldId id="312"/>
            <p14:sldId id="313"/>
            <p14:sldId id="314"/>
            <p14:sldId id="315"/>
          </p14:sldIdLst>
        </p14:section>
        <p14:section name="Real World Scenarios" id="{34B5BB48-1830-466C-9972-690C3534DE19}">
          <p14:sldIdLst>
            <p14:sldId id="317"/>
            <p14:sldId id="318"/>
            <p14:sldId id="319"/>
            <p14:sldId id="321"/>
            <p14:sldId id="322"/>
            <p14:sldId id="320"/>
            <p14:sldId id="323"/>
            <p14:sldId id="324"/>
            <p14:sldId id="325"/>
            <p14:sldId id="326"/>
            <p14:sldId id="327"/>
            <p14:sldId id="328"/>
            <p14:sldId id="329"/>
            <p14:sldId id="3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2A355F"/>
    <a:srgbClr val="093444"/>
    <a:srgbClr val="441D62"/>
    <a:srgbClr val="5C005C"/>
    <a:srgbClr val="F5DAF2"/>
    <a:srgbClr val="727272"/>
    <a:srgbClr val="00FF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76789" autoAdjust="0"/>
  </p:normalViewPr>
  <p:slideViewPr>
    <p:cSldViewPr snapToGrid="0">
      <p:cViewPr varScale="1">
        <p:scale>
          <a:sx n="87" d="100"/>
          <a:sy n="87" d="100"/>
        </p:scale>
        <p:origin x="145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C8CF4-44AE-43BB-B3CD-E0B8A993E77A}" type="datetimeFigureOut">
              <a:rPr lang="en-US" smtClean="0"/>
              <a:t>6/11/2023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BEBC0E-030A-4F1A-BFC6-23E9B76E8A27}" type="slidenum">
              <a:rPr lang="en-US" smtClean="0"/>
              <a:t>‹#›</a:t>
            </a:fld>
            <a:endParaRPr lang="en-US"/>
          </a:p>
        </p:txBody>
      </p:sp>
    </p:spTree>
    <p:extLst>
      <p:ext uri="{BB962C8B-B14F-4D97-AF65-F5344CB8AC3E}">
        <p14:creationId xmlns:p14="http://schemas.microsoft.com/office/powerpoint/2010/main" val="3882292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Create new applications by orchestrating event-based serverless architectures.  Build connected services more easily using a simple API façade that abstracts API implementation complexity.</a:t>
            </a:r>
          </a:p>
          <a:p>
            <a:endParaRPr lang="en-US" b="0" u="none" dirty="0"/>
          </a:p>
          <a:p>
            <a:r>
              <a:rPr lang="en-US" b="0" u="sng" dirty="0"/>
              <a:t>Serverless workflow orchestration</a:t>
            </a:r>
            <a:endParaRPr lang="en-US" b="0" u="none" dirty="0"/>
          </a:p>
          <a:p>
            <a:r>
              <a:rPr lang="en-US" b="0" u="none" dirty="0"/>
              <a:t>Integrate data and apps instead of writing complex glue code between disparate systems. Visually create serverless workflows with </a:t>
            </a:r>
            <a:r>
              <a:rPr lang="en-US" b="1" u="none" dirty="0"/>
              <a:t>Azure Logic Apps </a:t>
            </a:r>
            <a:r>
              <a:rPr lang="en-US" b="0" u="none" dirty="0"/>
              <a:t>and use your own APIs, serverless functions, or out-of-the-box software as a service (SaaS) connectors, including Salesforce, Microsoft Office 365, and Dropbox.</a:t>
            </a:r>
            <a:endParaRPr lang="en-US" b="0" u="sng" dirty="0"/>
          </a:p>
          <a:p>
            <a:endParaRPr lang="en-US" dirty="0"/>
          </a:p>
          <a:p>
            <a:r>
              <a:rPr lang="en-US" b="0" u="sng" dirty="0"/>
              <a:t>Serverless API management</a:t>
            </a:r>
            <a:endParaRPr lang="en-US" b="0" u="none" dirty="0"/>
          </a:p>
          <a:p>
            <a:r>
              <a:rPr lang="en-US" b="0" u="none" dirty="0"/>
              <a:t>Publish, secure, transform, maintain, and monitor APIs with </a:t>
            </a:r>
            <a:r>
              <a:rPr lang="en-US" b="1" u="none" dirty="0"/>
              <a:t>Azure API Management</a:t>
            </a:r>
            <a:r>
              <a:rPr lang="en-US" b="0" u="none" dirty="0"/>
              <a:t>, a fully managed service that offers a usage model designed and implemented to be an organic fit for serverless applications.</a:t>
            </a:r>
            <a:endParaRPr lang="en-US" b="0" u="sng" dirty="0"/>
          </a:p>
          <a:p>
            <a:endParaRPr lang="en-US" dirty="0"/>
          </a:p>
          <a:p>
            <a:r>
              <a:rPr lang="en-US" b="0" u="sng" dirty="0"/>
              <a:t>Serverless messaging</a:t>
            </a:r>
            <a:endParaRPr lang="en-US" b="0" u="none" dirty="0"/>
          </a:p>
          <a:p>
            <a:r>
              <a:rPr lang="en-US" b="0" u="none" dirty="0"/>
              <a:t>Simplify event-based application scenarios with </a:t>
            </a:r>
            <a:r>
              <a:rPr lang="en-US" b="1" u="none" dirty="0"/>
              <a:t>Azure Event Grid</a:t>
            </a:r>
            <a:r>
              <a:rPr lang="en-US" b="0" u="none" dirty="0"/>
              <a:t>.  Connect serverless logic to events coming from multiple Azure services and external sources using the </a:t>
            </a:r>
            <a:r>
              <a:rPr lang="en-US" b="0" u="none" dirty="0" err="1"/>
              <a:t>CloudEvents</a:t>
            </a:r>
            <a:r>
              <a:rPr lang="en-US" b="0" u="none" dirty="0"/>
              <a:t> schema.  Build distributed and scalable cloud solutions with connections across private and public cloud environments with the Azure Service Bus messaging infrastructure.</a:t>
            </a:r>
            <a:endParaRPr lang="en-US" b="0" u="sng" dirty="0"/>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6</a:t>
            </a:fld>
            <a:endParaRPr lang="en-US"/>
          </a:p>
        </p:txBody>
      </p:sp>
    </p:spTree>
    <p:extLst>
      <p:ext uri="{BB962C8B-B14F-4D97-AF65-F5344CB8AC3E}">
        <p14:creationId xmlns:p14="http://schemas.microsoft.com/office/powerpoint/2010/main" val="3503467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Simplified integration: </a:t>
            </a:r>
            <a:r>
              <a:rPr lang="en-US" dirty="0"/>
              <a:t>Easily leverage Azure services and software-as-a-service (SaaS) offerings.  These services can trigger your function and start execution or they can serve as input and output for your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services include Cosmos DB, Event Hubs, Event Grid, Mobile Apps, Notification Hubs, Service Bus, Azure Storage, GitHub, and Twilio SMS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t>Azure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CosmosDB</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Event Hubs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Event Grid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Notifications Hub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Azure Storage (blob,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t>3</a:t>
            </a:r>
            <a:r>
              <a:rPr lang="en-US" b="0" u="sng" baseline="30000" dirty="0"/>
              <a:t>rd</a:t>
            </a:r>
            <a:r>
              <a:rPr lang="en-US" b="0" u="sng" dirty="0"/>
              <a:t> Party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RabbitMQ</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GitHub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Twillio</a:t>
            </a:r>
            <a:endParaRPr lang="en-US" b="0" dirty="0"/>
          </a:p>
        </p:txBody>
      </p:sp>
      <p:sp>
        <p:nvSpPr>
          <p:cNvPr id="4" name="Slide Number Placeholder 3"/>
          <p:cNvSpPr>
            <a:spLocks noGrp="1"/>
          </p:cNvSpPr>
          <p:nvPr>
            <p:ph type="sldNum" sz="quarter" idx="5"/>
          </p:nvPr>
        </p:nvSpPr>
        <p:spPr/>
        <p:txBody>
          <a:bodyPr/>
          <a:lstStyle/>
          <a:p>
            <a:fld id="{A9BEBC0E-030A-4F1A-BFC6-23E9B76E8A27}" type="slidenum">
              <a:rPr lang="en-US" smtClean="0"/>
              <a:t>17</a:t>
            </a:fld>
            <a:endParaRPr lang="en-US"/>
          </a:p>
        </p:txBody>
      </p:sp>
    </p:spTree>
    <p:extLst>
      <p:ext uri="{BB962C8B-B14F-4D97-AF65-F5344CB8AC3E}">
        <p14:creationId xmlns:p14="http://schemas.microsoft.com/office/powerpoint/2010/main" val="1324368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Flexible development:</a:t>
            </a:r>
            <a:r>
              <a:rPr lang="en-US" b="0" dirty="0"/>
              <a:t> Code your functions right in the portal or set up continuous integration and deploy your code through GitHub, Visual Studio Team Services, and other support development tools including OneDrive, Bitbucket, Dropbox, and either a local or external Git repository</a:t>
            </a:r>
            <a:endParaRPr lang="en-US" b="1" dirty="0"/>
          </a:p>
        </p:txBody>
      </p:sp>
      <p:sp>
        <p:nvSpPr>
          <p:cNvPr id="4" name="Slide Number Placeholder 3"/>
          <p:cNvSpPr>
            <a:spLocks noGrp="1"/>
          </p:cNvSpPr>
          <p:nvPr>
            <p:ph type="sldNum" sz="quarter" idx="5"/>
          </p:nvPr>
        </p:nvSpPr>
        <p:spPr/>
        <p:txBody>
          <a:bodyPr/>
          <a:lstStyle/>
          <a:p>
            <a:fld id="{A9BEBC0E-030A-4F1A-BFC6-23E9B76E8A27}" type="slidenum">
              <a:rPr lang="en-US" smtClean="0"/>
              <a:t>18</a:t>
            </a:fld>
            <a:endParaRPr lang="en-US"/>
          </a:p>
        </p:txBody>
      </p:sp>
    </p:spTree>
    <p:extLst>
      <p:ext uri="{BB962C8B-B14F-4D97-AF65-F5344CB8AC3E}">
        <p14:creationId xmlns:p14="http://schemas.microsoft.com/office/powerpoint/2010/main" val="1151622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Pay only for what you use! Metering is per execution and per Gb second.</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19</a:t>
            </a:fld>
            <a:endParaRPr lang="en-US"/>
          </a:p>
        </p:txBody>
      </p:sp>
    </p:spTree>
    <p:extLst>
      <p:ext uri="{BB962C8B-B14F-4D97-AF65-F5344CB8AC3E}">
        <p14:creationId xmlns:p14="http://schemas.microsoft.com/office/powerpoint/2010/main" val="3423717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the advantages of Functions with the SLA and ‘always on’ feature of an App Service Plan</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20</a:t>
            </a:fld>
            <a:endParaRPr lang="en-US"/>
          </a:p>
        </p:txBody>
      </p:sp>
    </p:spTree>
    <p:extLst>
      <p:ext uri="{BB962C8B-B14F-4D97-AF65-F5344CB8AC3E}">
        <p14:creationId xmlns:p14="http://schemas.microsoft.com/office/powerpoint/2010/main" val="719387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Your own dedication cloud environment with network isolation for apps, higher scale, and the ability to connect securely to local </a:t>
            </a:r>
            <a:r>
              <a:rPr lang="en-US" dirty="0" err="1"/>
              <a:t>vNets</a:t>
            </a:r>
            <a:r>
              <a:rPr lang="en-US" dirty="0"/>
              <a:t>.</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21</a:t>
            </a:fld>
            <a:endParaRPr lang="en-US"/>
          </a:p>
        </p:txBody>
      </p:sp>
    </p:spTree>
    <p:extLst>
      <p:ext uri="{BB962C8B-B14F-4D97-AF65-F5344CB8AC3E}">
        <p14:creationId xmlns:p14="http://schemas.microsoft.com/office/powerpoint/2010/main" val="4032808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Leverage cloud innovations in on-premises infrastructure.  Azure Stack brings the power of Azure to your data centers.</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22</a:t>
            </a:fld>
            <a:endParaRPr lang="en-US"/>
          </a:p>
        </p:txBody>
      </p:sp>
    </p:spTree>
    <p:extLst>
      <p:ext uri="{BB962C8B-B14F-4D97-AF65-F5344CB8AC3E}">
        <p14:creationId xmlns:p14="http://schemas.microsoft.com/office/powerpoint/2010/main" val="3372635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your Azure Functions on our local server (without the rest of Azure).</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23</a:t>
            </a:fld>
            <a:endParaRPr lang="en-US"/>
          </a:p>
        </p:txBody>
      </p:sp>
    </p:spTree>
    <p:extLst>
      <p:ext uri="{BB962C8B-B14F-4D97-AF65-F5344CB8AC3E}">
        <p14:creationId xmlns:p14="http://schemas.microsoft.com/office/powerpoint/2010/main" val="710314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on IoT devices by deploying custom modules.</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24</a:t>
            </a:fld>
            <a:endParaRPr lang="en-US"/>
          </a:p>
        </p:txBody>
      </p:sp>
    </p:spTree>
    <p:extLst>
      <p:ext uri="{BB962C8B-B14F-4D97-AF65-F5344CB8AC3E}">
        <p14:creationId xmlns:p14="http://schemas.microsoft.com/office/powerpoint/2010/main" val="3128012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Azure Functions can run as new Azure Queue storage messages are created and can write queue messages within a function.</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29</a:t>
            </a:fld>
            <a:endParaRPr lang="en-US"/>
          </a:p>
        </p:txBody>
      </p:sp>
    </p:spTree>
    <p:extLst>
      <p:ext uri="{BB962C8B-B14F-4D97-AF65-F5344CB8AC3E}">
        <p14:creationId xmlns:p14="http://schemas.microsoft.com/office/powerpoint/2010/main" val="3304082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Integrating with Service Bus allows you to build functions that react to and send queue or topic messages.</a:t>
            </a:r>
            <a:endParaRPr lang="en-US" dirty="0"/>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30</a:t>
            </a:fld>
            <a:endParaRPr lang="en-US"/>
          </a:p>
        </p:txBody>
      </p:sp>
    </p:spTree>
    <p:extLst>
      <p:ext uri="{BB962C8B-B14F-4D97-AF65-F5344CB8AC3E}">
        <p14:creationId xmlns:p14="http://schemas.microsoft.com/office/powerpoint/2010/main" val="593728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Infuse your serverless applications with ready-to-use AI and machine learning algorithms.  Improve productivity and reduce costs with autoscaling compute and DevOps for machine learning.</a:t>
            </a:r>
          </a:p>
          <a:p>
            <a:endParaRPr lang="en-US" b="0" u="none" dirty="0"/>
          </a:p>
          <a:p>
            <a:r>
              <a:rPr lang="en-US" b="0" u="sng" dirty="0"/>
              <a:t>Cognitive Computing</a:t>
            </a:r>
            <a:endParaRPr lang="en-US" b="0" u="none" dirty="0"/>
          </a:p>
          <a:p>
            <a:r>
              <a:rPr lang="en-US" b="0" u="none" dirty="0"/>
              <a:t>Enable your serverless apps to see, hear, speak, understand and interpret your user needs through natural methods of communication using </a:t>
            </a:r>
            <a:r>
              <a:rPr lang="en-US" b="1" u="none" dirty="0"/>
              <a:t>Azure Cognitive Services</a:t>
            </a:r>
            <a:r>
              <a:rPr lang="en-US" b="0" u="none" dirty="0"/>
              <a:t> via an API or deployed as containers on Kubernetes.</a:t>
            </a:r>
          </a:p>
          <a:p>
            <a:endParaRPr lang="en-US" b="0" u="none" dirty="0"/>
          </a:p>
          <a:p>
            <a:r>
              <a:rPr lang="en-US" b="0" u="sng" dirty="0"/>
              <a:t>Conversation Bots</a:t>
            </a:r>
            <a:endParaRPr lang="en-US" b="0" u="none" dirty="0"/>
          </a:p>
          <a:p>
            <a:r>
              <a:rPr lang="en-US" b="0" u="none" dirty="0"/>
              <a:t>Us Azure Bots Services to build intelligent bots that interact naturally with your users through channels such as text/SMS, Skype, Microsoft Teams, Slack, Office 365, and Twitter.</a:t>
            </a:r>
            <a:endParaRPr lang="en-US" b="0" u="sng" dirty="0"/>
          </a:p>
          <a:p>
            <a:endParaRPr lang="en-US" b="0" u="none" dirty="0"/>
          </a:p>
          <a:p>
            <a:r>
              <a:rPr lang="en-US" b="0" u="sng" dirty="0"/>
              <a:t>Machine Learning Models</a:t>
            </a:r>
            <a:endParaRPr lang="en-US" b="0" u="none" dirty="0"/>
          </a:p>
          <a:p>
            <a:r>
              <a:rPr lang="en-US" b="0" u="none" dirty="0"/>
              <a:t>Build, train, and deploy models on Azure Machine Learning, from the cloud to the edge.</a:t>
            </a:r>
            <a:endParaRPr lang="en-US" b="0" u="sng" dirty="0"/>
          </a:p>
          <a:p>
            <a:endParaRPr lang="en-US" b="0" u="sng" dirty="0"/>
          </a:p>
        </p:txBody>
      </p:sp>
      <p:sp>
        <p:nvSpPr>
          <p:cNvPr id="4" name="Slide Number Placeholder 3"/>
          <p:cNvSpPr>
            <a:spLocks noGrp="1"/>
          </p:cNvSpPr>
          <p:nvPr>
            <p:ph type="sldNum" sz="quarter" idx="5"/>
          </p:nvPr>
        </p:nvSpPr>
        <p:spPr/>
        <p:txBody>
          <a:bodyPr/>
          <a:lstStyle/>
          <a:p>
            <a:fld id="{A9BEBC0E-030A-4F1A-BFC6-23E9B76E8A27}" type="slidenum">
              <a:rPr lang="en-US" smtClean="0"/>
              <a:t>7</a:t>
            </a:fld>
            <a:endParaRPr lang="en-US"/>
          </a:p>
        </p:txBody>
      </p:sp>
    </p:spTree>
    <p:extLst>
      <p:ext uri="{BB962C8B-B14F-4D97-AF65-F5344CB8AC3E}">
        <p14:creationId xmlns:p14="http://schemas.microsoft.com/office/powerpoint/2010/main" val="3363666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The Kafka extension for Azure Functions lets you write values out to Apache Kafka topics by using an output binding. You can also use a trigger to invoke your functions in response to messages in Kafka topics.</a:t>
            </a:r>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33</a:t>
            </a:fld>
            <a:endParaRPr lang="en-US"/>
          </a:p>
        </p:txBody>
      </p:sp>
    </p:spTree>
    <p:extLst>
      <p:ext uri="{BB962C8B-B14F-4D97-AF65-F5344CB8AC3E}">
        <p14:creationId xmlns:p14="http://schemas.microsoft.com/office/powerpoint/2010/main" val="2038419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The Azure Functions RabbitMQ extension allows you to send and receive messages using the RabbitMQ API with Functions.</a:t>
            </a:r>
            <a:endParaRPr lang="en-US" dirty="0"/>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34</a:t>
            </a:fld>
            <a:endParaRPr lang="en-US"/>
          </a:p>
        </p:txBody>
      </p:sp>
    </p:spTree>
    <p:extLst>
      <p:ext uri="{BB962C8B-B14F-4D97-AF65-F5344CB8AC3E}">
        <p14:creationId xmlns:p14="http://schemas.microsoft.com/office/powerpoint/2010/main" val="1686652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92F"/>
                </a:solidFill>
                <a:effectLst/>
                <a:latin typeface="-apple-system"/>
              </a:rPr>
              <a:t>⚠️ This extension is currently in preview and not recommended for production. ⚠️</a:t>
            </a:r>
          </a:p>
          <a:p>
            <a:pPr algn="l"/>
            <a:endParaRPr lang="en-US" b="0" i="0" dirty="0">
              <a:solidFill>
                <a:srgbClr val="24292F"/>
              </a:solidFill>
              <a:effectLst/>
              <a:latin typeface="-apple-system"/>
            </a:endParaRPr>
          </a:p>
          <a:p>
            <a:pPr algn="l"/>
            <a:r>
              <a:rPr lang="en-US" b="0" i="0" dirty="0">
                <a:solidFill>
                  <a:srgbClr val="24292F"/>
                </a:solidFill>
                <a:effectLst/>
                <a:latin typeface="-apple-system"/>
              </a:rPr>
              <a:t>The Azure Functions </a:t>
            </a:r>
            <a:r>
              <a:rPr lang="en-US" b="0" i="0" dirty="0" err="1">
                <a:solidFill>
                  <a:srgbClr val="24292F"/>
                </a:solidFill>
                <a:effectLst/>
                <a:latin typeface="-apple-system"/>
              </a:rPr>
              <a:t>Dapr</a:t>
            </a:r>
            <a:r>
              <a:rPr lang="en-US" b="0" i="0" dirty="0">
                <a:solidFill>
                  <a:srgbClr val="24292F"/>
                </a:solidFill>
                <a:effectLst/>
                <a:latin typeface="-apple-system"/>
              </a:rPr>
              <a:t> extension allows you to easily interact with the </a:t>
            </a:r>
            <a:r>
              <a:rPr lang="en-US" b="0" i="0" dirty="0" err="1">
                <a:solidFill>
                  <a:srgbClr val="24292F"/>
                </a:solidFill>
                <a:effectLst/>
                <a:latin typeface="-apple-system"/>
              </a:rPr>
              <a:t>Dapr</a:t>
            </a:r>
            <a:r>
              <a:rPr lang="en-US" b="0" i="0" dirty="0">
                <a:solidFill>
                  <a:srgbClr val="24292F"/>
                </a:solidFill>
                <a:effectLst/>
                <a:latin typeface="-apple-system"/>
              </a:rPr>
              <a:t> APIs from an Azure Function using triggers and bindings. This extension is supported in any environment that supports running </a:t>
            </a:r>
            <a:r>
              <a:rPr lang="en-US" b="0" i="0" dirty="0" err="1">
                <a:solidFill>
                  <a:srgbClr val="24292F"/>
                </a:solidFill>
                <a:effectLst/>
                <a:latin typeface="-apple-system"/>
              </a:rPr>
              <a:t>Dapr</a:t>
            </a:r>
            <a:r>
              <a:rPr lang="en-US" b="0" i="0" dirty="0">
                <a:solidFill>
                  <a:srgbClr val="24292F"/>
                </a:solidFill>
                <a:effectLst/>
                <a:latin typeface="-apple-system"/>
              </a:rPr>
              <a:t> and Azure Functions - primarily self-hosted and Kubernetes modes.</a:t>
            </a:r>
          </a:p>
          <a:p>
            <a:endParaRPr lang="en-US" dirty="0"/>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35</a:t>
            </a:fld>
            <a:endParaRPr lang="en-US"/>
          </a:p>
        </p:txBody>
      </p:sp>
    </p:spTree>
    <p:extLst>
      <p:ext uri="{BB962C8B-B14F-4D97-AF65-F5344CB8AC3E}">
        <p14:creationId xmlns:p14="http://schemas.microsoft.com/office/powerpoint/2010/main" val="4290212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Event </a:t>
            </a:r>
            <a:r>
              <a:rPr lang="en-US" b="0" i="1" dirty="0">
                <a:solidFill>
                  <a:srgbClr val="E6E6E6"/>
                </a:solidFill>
                <a:effectLst/>
                <a:latin typeface="Segoe UI" panose="020B0502040204020203" pitchFamily="34" charset="0"/>
              </a:rPr>
              <a:t>handlers</a:t>
            </a:r>
            <a:r>
              <a:rPr lang="en-US" b="0" i="0" dirty="0">
                <a:solidFill>
                  <a:srgbClr val="E6E6E6"/>
                </a:solidFill>
                <a:effectLst/>
                <a:latin typeface="Segoe UI" panose="020B0502040204020203" pitchFamily="34" charset="0"/>
              </a:rPr>
              <a:t> receive and process events</a:t>
            </a:r>
            <a:endParaRPr lang="en-US" dirty="0"/>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36</a:t>
            </a:fld>
            <a:endParaRPr lang="en-US"/>
          </a:p>
        </p:txBody>
      </p:sp>
    </p:spTree>
    <p:extLst>
      <p:ext uri="{BB962C8B-B14F-4D97-AF65-F5344CB8AC3E}">
        <p14:creationId xmlns:p14="http://schemas.microsoft.com/office/powerpoint/2010/main" val="2715193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Integrating with Azure Tables allows you to build functions that read and write data using the Tables API for Azure Storage and Cosmos DB.</a:t>
            </a:r>
            <a:endParaRPr lang="en-US" dirty="0"/>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38</a:t>
            </a:fld>
            <a:endParaRPr lang="en-US"/>
          </a:p>
        </p:txBody>
      </p:sp>
    </p:spTree>
    <p:extLst>
      <p:ext uri="{BB962C8B-B14F-4D97-AF65-F5344CB8AC3E}">
        <p14:creationId xmlns:p14="http://schemas.microsoft.com/office/powerpoint/2010/main" val="8421834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Real-time messages</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41</a:t>
            </a:fld>
            <a:endParaRPr lang="en-US"/>
          </a:p>
        </p:txBody>
      </p:sp>
    </p:spTree>
    <p:extLst>
      <p:ext uri="{BB962C8B-B14F-4D97-AF65-F5344CB8AC3E}">
        <p14:creationId xmlns:p14="http://schemas.microsoft.com/office/powerpoint/2010/main" val="2883776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Considerations:</a:t>
            </a:r>
          </a:p>
          <a:p>
            <a:pPr marL="171450" indent="-171450">
              <a:buFont typeface="Arial" panose="020B0604020202020204" pitchFamily="34" charset="0"/>
              <a:buChar char="•"/>
            </a:pPr>
            <a:r>
              <a:rPr lang="en-US" dirty="0"/>
              <a:t>Not available to apps running on the Consumption plan</a:t>
            </a:r>
          </a:p>
          <a:p>
            <a:pPr marL="171450" indent="-171450">
              <a:buFont typeface="Arial" panose="020B0604020202020204" pitchFamily="34" charset="0"/>
              <a:buChar char="•"/>
            </a:pPr>
            <a:r>
              <a:rPr lang="en-US" dirty="0"/>
              <a:t>Can only be one warmup trigger function per function app, and it cannot be invoked after the instance is already running</a:t>
            </a:r>
          </a:p>
          <a:p>
            <a:pPr marL="171450" indent="-171450">
              <a:buFont typeface="Arial" panose="020B0604020202020204" pitchFamily="34" charset="0"/>
              <a:buChar char="•"/>
            </a:pPr>
            <a:r>
              <a:rPr lang="en-US" dirty="0"/>
              <a:t>Only called during scale-out operations, not during restarts or other non-scale startups</a:t>
            </a:r>
          </a:p>
          <a:p>
            <a:pPr marL="628650" lvl="1" indent="-171450">
              <a:buFont typeface="Arial" panose="020B0604020202020204" pitchFamily="34" charset="0"/>
              <a:buChar char="•"/>
            </a:pPr>
            <a:r>
              <a:rPr lang="en-US" dirty="0"/>
              <a:t>Make sure you logic can load all required dependencies without relying on the warmup trigger; lazy loading is a good pattern to achieve this goal</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44</a:t>
            </a:fld>
            <a:endParaRPr lang="en-US"/>
          </a:p>
        </p:txBody>
      </p:sp>
    </p:spTree>
    <p:extLst>
      <p:ext uri="{BB962C8B-B14F-4D97-AF65-F5344CB8AC3E}">
        <p14:creationId xmlns:p14="http://schemas.microsoft.com/office/powerpoint/2010/main" val="2855861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Durable Functions is an extension of Azure Functions that lets you write stateful functions in a serverless compute environment.</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46</a:t>
            </a:fld>
            <a:endParaRPr lang="en-US"/>
          </a:p>
        </p:txBody>
      </p:sp>
    </p:spTree>
    <p:extLst>
      <p:ext uri="{BB962C8B-B14F-4D97-AF65-F5344CB8AC3E}">
        <p14:creationId xmlns:p14="http://schemas.microsoft.com/office/powerpoint/2010/main" val="943871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Durable Functions is an extension of Azure Functions that lets you write stateful functions in a serverless compute environment.  The extension lets you define stateful workflows writing </a:t>
            </a:r>
            <a:r>
              <a:rPr lang="en-US" i="1" dirty="0"/>
              <a:t>orchestrator functions</a:t>
            </a:r>
            <a:r>
              <a:rPr lang="en-US" i="0" dirty="0"/>
              <a:t> and stateful entities by writing </a:t>
            </a:r>
            <a:r>
              <a:rPr lang="en-US" i="1" dirty="0"/>
              <a:t>entity functions</a:t>
            </a:r>
            <a:r>
              <a:rPr lang="en-US" i="0" dirty="0"/>
              <a:t> using the Azure Functions programming model.  Behind the scenes, the extension manages state, checkpoints, and restarts for you, allowing you to focus on your business logic.</a:t>
            </a:r>
          </a:p>
          <a:p>
            <a:endParaRPr lang="en-US" i="0" dirty="0"/>
          </a:p>
          <a:p>
            <a:r>
              <a:rPr lang="en-US" i="0" dirty="0"/>
              <a:t>The primary use case for Durable Functions is simplifying complex, stateful coordination requirements in serverless applications.  There are 6 typical application patterns that can benefit from Durable Functions.</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47</a:t>
            </a:fld>
            <a:endParaRPr lang="en-US"/>
          </a:p>
        </p:txBody>
      </p:sp>
    </p:spTree>
    <p:extLst>
      <p:ext uri="{BB962C8B-B14F-4D97-AF65-F5344CB8AC3E}">
        <p14:creationId xmlns:p14="http://schemas.microsoft.com/office/powerpoint/2010/main" val="3886626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function chaining pattern, a sequence of functions executes in a specific order.  In this pattern, the output of one function is applied to the input of another function.</a:t>
            </a:r>
          </a:p>
          <a:p>
            <a:endParaRPr lang="en-US" dirty="0"/>
          </a:p>
          <a:p>
            <a:r>
              <a:rPr lang="en-US" dirty="0"/>
              <a:t>In this example, the values F1, F2, F3, and F4 are the names of activity functions.  You can implement control flow by using normal imperative coding constructs.  Code executes from the top down.  The code can involve existing language control flow semantics, like conditionals and loops.  You can include error handling logic in try/catch/finally blocks.</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48</a:t>
            </a:fld>
            <a:endParaRPr lang="en-US"/>
          </a:p>
        </p:txBody>
      </p:sp>
    </p:spTree>
    <p:extLst>
      <p:ext uri="{BB962C8B-B14F-4D97-AF65-F5344CB8AC3E}">
        <p14:creationId xmlns:p14="http://schemas.microsoft.com/office/powerpoint/2010/main" val="1292165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SQL Database serverless</a:t>
            </a:r>
            <a:endParaRPr lang="en-US" b="0" u="none" dirty="0"/>
          </a:p>
          <a:p>
            <a:r>
              <a:rPr lang="en-US" b="0" u="none" dirty="0"/>
              <a:t>Build apps faster, optimize price-performance, and simplify performance management for relational databases using Azure SQL Database serverless.  Automatically scale compute based on workload demand and pay only for compute used per second.  For further cost savings, automatically pause serverless databases and pay only for storage during inactive periods, then automatically resume when workload activity returns.</a:t>
            </a:r>
          </a:p>
          <a:p>
            <a:endParaRPr lang="en-US" b="0" u="none" dirty="0"/>
          </a:p>
          <a:p>
            <a:r>
              <a:rPr lang="en-US" b="0" u="sng" dirty="0"/>
              <a:t>Azure Cosmos DB</a:t>
            </a:r>
            <a:endParaRPr lang="en-US" b="0" u="none" dirty="0"/>
          </a:p>
          <a:p>
            <a:r>
              <a:rPr lang="en-US" b="0" u="none" dirty="0"/>
              <a:t>Use Azure Cosmos DB, a globally distributed, massively scalable, multi-model database service, to create database triggers, input binds, and output bindings.</a:t>
            </a:r>
            <a:endParaRPr lang="en-US" b="0" u="sng" dirty="0"/>
          </a:p>
          <a:p>
            <a:endParaRPr lang="en-US" b="0" u="sng" dirty="0"/>
          </a:p>
        </p:txBody>
      </p:sp>
      <p:sp>
        <p:nvSpPr>
          <p:cNvPr id="4" name="Slide Number Placeholder 3"/>
          <p:cNvSpPr>
            <a:spLocks noGrp="1"/>
          </p:cNvSpPr>
          <p:nvPr>
            <p:ph type="sldNum" sz="quarter" idx="5"/>
          </p:nvPr>
        </p:nvSpPr>
        <p:spPr/>
        <p:txBody>
          <a:bodyPr/>
          <a:lstStyle/>
          <a:p>
            <a:fld id="{A9BEBC0E-030A-4F1A-BFC6-23E9B76E8A27}" type="slidenum">
              <a:rPr lang="en-US" smtClean="0"/>
              <a:t>8</a:t>
            </a:fld>
            <a:endParaRPr lang="en-US"/>
          </a:p>
        </p:txBody>
      </p:sp>
    </p:spTree>
    <p:extLst>
      <p:ext uri="{BB962C8B-B14F-4D97-AF65-F5344CB8AC3E}">
        <p14:creationId xmlns:p14="http://schemas.microsoft.com/office/powerpoint/2010/main" val="4774344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the context parameter to invoke other functions by name, pass parameters, and return function output.  Each time the code calls await, the Durable Functions framework checkpoints the progress of the function instance.  If the process or virtual machine recycles midway through the execution, the function instance resumes from the preceding await call.</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49</a:t>
            </a:fld>
            <a:endParaRPr lang="en-US"/>
          </a:p>
        </p:txBody>
      </p:sp>
    </p:spTree>
    <p:extLst>
      <p:ext uri="{BB962C8B-B14F-4D97-AF65-F5344CB8AC3E}">
        <p14:creationId xmlns:p14="http://schemas.microsoft.com/office/powerpoint/2010/main" val="3015392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fan out/fan in pattern, you execute multiple functions in parallel and then wait for all functions to finish.  Often, some aggregation work is done on the results that are returned from the functions.</a:t>
            </a:r>
          </a:p>
          <a:p>
            <a:endParaRPr lang="en-US" dirty="0"/>
          </a:p>
          <a:p>
            <a:r>
              <a:rPr lang="en-US" dirty="0"/>
              <a:t>With normal functions, you can fan out by having the function send multiple messages to a queue.  Fanning back in its much more challenging.  To fan in, in a normal function, you write code to track when the queue-triggered functions end, and then store function outputs.</a:t>
            </a:r>
          </a:p>
          <a:p>
            <a:endParaRPr lang="en-US" dirty="0"/>
          </a:p>
          <a:p>
            <a:r>
              <a:rPr lang="en-US" dirty="0"/>
              <a:t>The Durable Function extension handles this pattern with relatively simple code:</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50</a:t>
            </a:fld>
            <a:endParaRPr lang="en-US"/>
          </a:p>
        </p:txBody>
      </p:sp>
    </p:spTree>
    <p:extLst>
      <p:ext uri="{BB962C8B-B14F-4D97-AF65-F5344CB8AC3E}">
        <p14:creationId xmlns:p14="http://schemas.microsoft.com/office/powerpoint/2010/main" val="3341494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fan-out work is distributed to multiple instances of the F2 function.  The work is tracked by using a dynamic list of tasks.  </a:t>
            </a:r>
            <a:r>
              <a:rPr lang="en-US" dirty="0" err="1"/>
              <a:t>Task.WhenAll</a:t>
            </a:r>
            <a:r>
              <a:rPr lang="en-US" dirty="0"/>
              <a:t> is called to wait for all the called functions to finish.  Then, the F2 function outputs are aggregated from the dynamic task list and passed to the F3 function.</a:t>
            </a:r>
          </a:p>
          <a:p>
            <a:endParaRPr lang="en-US" dirty="0"/>
          </a:p>
          <a:p>
            <a:r>
              <a:rPr lang="en-US" dirty="0"/>
              <a:t>The automatic checkpointing that happens at the await call on </a:t>
            </a:r>
            <a:r>
              <a:rPr lang="en-US" dirty="0" err="1"/>
              <a:t>Task.WhenAll</a:t>
            </a:r>
            <a:r>
              <a:rPr lang="en-US" dirty="0"/>
              <a:t> ensures that a potential midway crash or reboot does not require restarting an already completed task.</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51</a:t>
            </a:fld>
            <a:endParaRPr lang="en-US"/>
          </a:p>
        </p:txBody>
      </p:sp>
    </p:spTree>
    <p:extLst>
      <p:ext uri="{BB962C8B-B14F-4D97-AF65-F5344CB8AC3E}">
        <p14:creationId xmlns:p14="http://schemas.microsoft.com/office/powerpoint/2010/main" val="2815301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async HTTP API pattern address the problem of coordinating the state of long-running operations with external clients.  A common way to implement this pattern is by having an HTTP endpoint trigger the long-running action.  Then, redirect the client to a status endpoint that the client polls to learn when the operation is finished.</a:t>
            </a:r>
          </a:p>
          <a:p>
            <a:endParaRPr lang="en-US" dirty="0"/>
          </a:p>
          <a:p>
            <a:r>
              <a:rPr lang="en-US" dirty="0"/>
              <a:t>Durable functions provides built-in support for this pattern, simplifying or even removing the code you need to write to intact with long-running function executions.</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52</a:t>
            </a:fld>
            <a:endParaRPr lang="en-US"/>
          </a:p>
        </p:txBody>
      </p:sp>
    </p:spTree>
    <p:extLst>
      <p:ext uri="{BB962C8B-B14F-4D97-AF65-F5344CB8AC3E}">
        <p14:creationId xmlns:p14="http://schemas.microsoft.com/office/powerpoint/2010/main" val="30833818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shows REST commands that start an orchestrator and query its status.</a:t>
            </a:r>
          </a:p>
          <a:p>
            <a:endParaRPr lang="en-US" dirty="0"/>
          </a:p>
          <a:p>
            <a:r>
              <a:rPr lang="en-US" dirty="0"/>
              <a:t>Because the Durable Functions runtime manages state for you, you do not need to implement your own status-tracking mechanism.</a:t>
            </a:r>
          </a:p>
          <a:p>
            <a:endParaRPr lang="en-US" dirty="0"/>
          </a:p>
          <a:p>
            <a:r>
              <a:rPr lang="en-US" dirty="0"/>
              <a:t>The Durable Functions extension exposes built-in HTTP APIs that manage long-running orchestrations.  You can alternatively implement this pattern yourself by using your own function triggers (such as HTTP, a queue, or Azure Event Hubs) and the orchestration client binding.  For example, you might use a queue message to trigger termination.  Or, you might use an HTTP trigger that’s protected by an Azure Active Directory authentication policy instead of the built-in HTTP APIs that use a generated key for authentication.</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53</a:t>
            </a:fld>
            <a:endParaRPr lang="en-US"/>
          </a:p>
        </p:txBody>
      </p:sp>
    </p:spTree>
    <p:extLst>
      <p:ext uri="{BB962C8B-B14F-4D97-AF65-F5344CB8AC3E}">
        <p14:creationId xmlns:p14="http://schemas.microsoft.com/office/powerpoint/2010/main" val="13814881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monitor pattern refers to a flexible, recurring process in a workflow.  AN example is polling until specific conditions are met.  You can use a regular timer trigger to address a basic scenario, such as a periodic cleanup job, but its interval instance and managing instance lifetimes becomes complex.  You can use Durable Functions to create flexible recurrence intervals, manage task lifetimes, and create multiple monitor processes from a single orchestration.</a:t>
            </a:r>
          </a:p>
          <a:p>
            <a:endParaRPr lang="en-US" dirty="0"/>
          </a:p>
          <a:p>
            <a:r>
              <a:rPr lang="en-US" dirty="0"/>
              <a:t>An example of the monitor pattern is to reverse the earlier HTTP ASI scenario.  Instead of exposing an endpoint for an external client to monitor a long-running operation, the long-running monitor consumes an external endpoint, and then waits for a state to change.</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54</a:t>
            </a:fld>
            <a:endParaRPr lang="en-US"/>
          </a:p>
        </p:txBody>
      </p:sp>
    </p:spTree>
    <p:extLst>
      <p:ext uri="{BB962C8B-B14F-4D97-AF65-F5344CB8AC3E}">
        <p14:creationId xmlns:p14="http://schemas.microsoft.com/office/powerpoint/2010/main" val="507790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few lines of code, you can use Durable Functions to create multiple monitors that observe arbitrary endpoints.  The monitors can end execution when a condition is met, or another function can use the durable orchestration client to terminate the monitors.  You can change a monitor’s wait interval based on a specific condition (for example, exponential backoff).</a:t>
            </a:r>
          </a:p>
          <a:p>
            <a:endParaRPr lang="en-US" dirty="0"/>
          </a:p>
          <a:p>
            <a:r>
              <a:rPr lang="en-US" dirty="0"/>
              <a:t>When a request is received, a new orchestration instance is created for that job Id.  The instance polls a status until either a condition is met or until a timeout expires.  A durable timer controls the polling interval.  Then, more work can be performed, or the orchestration can end.</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55</a:t>
            </a:fld>
            <a:endParaRPr lang="en-US"/>
          </a:p>
        </p:txBody>
      </p:sp>
    </p:spTree>
    <p:extLst>
      <p:ext uri="{BB962C8B-B14F-4D97-AF65-F5344CB8AC3E}">
        <p14:creationId xmlns:p14="http://schemas.microsoft.com/office/powerpoint/2010/main" val="22478260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automated processes involve some kind of human interaction.  Involving humans in an automated process is tricky because people are not highlight available and as responsive as cloud services.  An automated process might allow for this interaction by using timeouts and compensation logic.</a:t>
            </a:r>
          </a:p>
          <a:p>
            <a:endParaRPr lang="en-US" dirty="0"/>
          </a:p>
          <a:p>
            <a:r>
              <a:rPr lang="en-US" dirty="0"/>
              <a:t>An approval process is an example of a business process that involves human interaction.  Approval from a manager might be required for an expense report that exceeds a certain dollar amount.  If the manager doe not approve the expense report within 72 hours, an escalation process kicks in to get the approval from someone else.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implement this pattern in this example by using an orchestrator function.  The orchestrator uses a durable timer to request approval.  The orchestrator escalates if timeout occurs.  The orchestrator waits for an external event, such as a notification that is generated by a human interaction.</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56</a:t>
            </a:fld>
            <a:endParaRPr lang="en-US"/>
          </a:p>
        </p:txBody>
      </p:sp>
    </p:spTree>
    <p:extLst>
      <p:ext uri="{BB962C8B-B14F-4D97-AF65-F5344CB8AC3E}">
        <p14:creationId xmlns:p14="http://schemas.microsoft.com/office/powerpoint/2010/main" val="8347708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the durable timer, call </a:t>
            </a:r>
            <a:r>
              <a:rPr lang="en-US" dirty="0" err="1"/>
              <a:t>context.CreateTimer</a:t>
            </a:r>
            <a:r>
              <a:rPr lang="en-US" dirty="0"/>
              <a:t>.  The notification is received by </a:t>
            </a:r>
            <a:r>
              <a:rPr lang="en-US" dirty="0" err="1"/>
              <a:t>context.WaitForExternalEvent</a:t>
            </a:r>
            <a:r>
              <a:rPr lang="en-US" dirty="0"/>
              <a:t>.  Then, </a:t>
            </a:r>
            <a:r>
              <a:rPr lang="en-US" dirty="0" err="1"/>
              <a:t>Task.WhenAny</a:t>
            </a:r>
            <a:r>
              <a:rPr lang="en-US" dirty="0"/>
              <a:t> is called to decide whether to escalate (timeout happens first) or process the approval (the approval is received before the timeout).</a:t>
            </a:r>
          </a:p>
          <a:p>
            <a:endParaRPr lang="en-US" dirty="0"/>
          </a:p>
          <a:p>
            <a:r>
              <a:rPr lang="en-US" dirty="0"/>
              <a:t>NOTE: There is no charge for time spent waiting for external events when running in the Consumption plan.</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57</a:t>
            </a:fld>
            <a:endParaRPr lang="en-US"/>
          </a:p>
        </p:txBody>
      </p:sp>
    </p:spTree>
    <p:extLst>
      <p:ext uri="{BB962C8B-B14F-4D97-AF65-F5344CB8AC3E}">
        <p14:creationId xmlns:p14="http://schemas.microsoft.com/office/powerpoint/2010/main" val="20733783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pattern is about aggregating event data over a period of time into a single, addressable </a:t>
            </a:r>
            <a:r>
              <a:rPr lang="en-US" i="1" dirty="0"/>
              <a:t>entity</a:t>
            </a:r>
            <a:r>
              <a:rPr lang="en-US" i="0" dirty="0"/>
              <a:t>.  In this pattern, the data being aggregated may come from multiple sources., may be delivered in batches, or may be scattered over long-periods of time.  The aggregator might need to take action on event data as it arrives, and external clients may need to query the aggregated data.</a:t>
            </a:r>
          </a:p>
          <a:p>
            <a:endParaRPr lang="en-US" i="0" dirty="0"/>
          </a:p>
          <a:p>
            <a:r>
              <a:rPr lang="en-US" i="0" dirty="0"/>
              <a:t>The tricky thing about trying to implement this pattern with normal, stateless functions is that concurrency control becomes a huge challenge.  Not only do you need to worry about multiple threads modifying the same data at the same time, you need to worry about ensuring that the aggregator only runs on a single VM at a time.</a:t>
            </a:r>
            <a:endParaRPr lang="en-US" dirty="0"/>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58</a:t>
            </a:fld>
            <a:endParaRPr lang="en-US"/>
          </a:p>
        </p:txBody>
      </p:sp>
    </p:spTree>
    <p:extLst>
      <p:ext uri="{BB962C8B-B14F-4D97-AF65-F5344CB8AC3E}">
        <p14:creationId xmlns:p14="http://schemas.microsoft.com/office/powerpoint/2010/main" val="126635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Serverless Storage</a:t>
            </a:r>
            <a:endParaRPr lang="en-US" b="0" u="none" dirty="0"/>
          </a:p>
          <a:p>
            <a:r>
              <a:rPr lang="en-US" b="0" u="none" dirty="0"/>
              <a:t>Build static web applications on Azure Blob storage or use it as massively scalable storage for unstructured data.  Leverage storage events to respond to operations on blobs with multiple serverless architectures.  Blob events are pushed through Event Grids to subscribers using Functions, Logic Apps, or even your own custom HTTP listener.</a:t>
            </a:r>
            <a:endParaRPr lang="en-US" b="0" u="sng" dirty="0"/>
          </a:p>
        </p:txBody>
      </p:sp>
      <p:sp>
        <p:nvSpPr>
          <p:cNvPr id="4" name="Slide Number Placeholder 3"/>
          <p:cNvSpPr>
            <a:spLocks noGrp="1"/>
          </p:cNvSpPr>
          <p:nvPr>
            <p:ph type="sldNum" sz="quarter" idx="5"/>
          </p:nvPr>
        </p:nvSpPr>
        <p:spPr/>
        <p:txBody>
          <a:bodyPr/>
          <a:lstStyle/>
          <a:p>
            <a:fld id="{A9BEBC0E-030A-4F1A-BFC6-23E9B76E8A27}" type="slidenum">
              <a:rPr lang="en-US" smtClean="0"/>
              <a:t>9</a:t>
            </a:fld>
            <a:endParaRPr lang="en-US"/>
          </a:p>
        </p:txBody>
      </p:sp>
    </p:spTree>
    <p:extLst>
      <p:ext uri="{BB962C8B-B14F-4D97-AF65-F5344CB8AC3E}">
        <p14:creationId xmlns:p14="http://schemas.microsoft.com/office/powerpoint/2010/main" val="23845584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Durable entities to easily implement this pattern as a single function.</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59</a:t>
            </a:fld>
            <a:endParaRPr lang="en-US"/>
          </a:p>
        </p:txBody>
      </p:sp>
    </p:spTree>
    <p:extLst>
      <p:ext uri="{BB962C8B-B14F-4D97-AF65-F5344CB8AC3E}">
        <p14:creationId xmlns:p14="http://schemas.microsoft.com/office/powerpoint/2010/main" val="8518781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Durable entities can also be modeled as classes in .NET.  This model can be useful if the list of operations is fixed and becomes large.  The following example is equivalent implementation of the Counter entity using .NET classes and methods.</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60</a:t>
            </a:fld>
            <a:endParaRPr lang="en-US"/>
          </a:p>
        </p:txBody>
      </p:sp>
    </p:spTree>
    <p:extLst>
      <p:ext uri="{BB962C8B-B14F-4D97-AF65-F5344CB8AC3E}">
        <p14:creationId xmlns:p14="http://schemas.microsoft.com/office/powerpoint/2010/main" val="37435706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Clients can enqueue </a:t>
            </a:r>
            <a:r>
              <a:rPr lang="en-US" i="1" dirty="0"/>
              <a:t>operations</a:t>
            </a:r>
            <a:r>
              <a:rPr lang="en-US" i="0" dirty="0"/>
              <a:t> (also known as “signaling”) an entity function using the entity client binding.</a:t>
            </a:r>
            <a:endParaRPr lang="en-US" dirty="0"/>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61</a:t>
            </a:fld>
            <a:endParaRPr lang="en-US"/>
          </a:p>
        </p:txBody>
      </p:sp>
    </p:spTree>
    <p:extLst>
      <p:ext uri="{BB962C8B-B14F-4D97-AF65-F5344CB8AC3E}">
        <p14:creationId xmlns:p14="http://schemas.microsoft.com/office/powerpoint/2010/main" val="4059278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Serverless Monitoring</a:t>
            </a:r>
            <a:endParaRPr lang="en-US" b="0" u="none" dirty="0"/>
          </a:p>
          <a:p>
            <a:r>
              <a:rPr lang="en-US" b="0" u="none" dirty="0"/>
              <a:t>As serverless eliminates traditional infrastructure management tasks, it’s more important than ever that developers have the right instrumentation in place to help debug serverless applications.  Gain full observability into your serverless applications using </a:t>
            </a:r>
            <a:r>
              <a:rPr lang="en-US" b="1" u="none" dirty="0"/>
              <a:t>Azure Monitor</a:t>
            </a:r>
            <a:r>
              <a:rPr lang="en-US" b="0" u="none" dirty="0"/>
              <a:t>, an extensible application performance management service to monitor your applications.  Collect, analyze, and act on telemetry from your cloud and on-premises environments to maximize the availability and performance of your applications.</a:t>
            </a:r>
            <a:endParaRPr lang="en-US" b="0" u="sng" dirty="0"/>
          </a:p>
        </p:txBody>
      </p:sp>
      <p:sp>
        <p:nvSpPr>
          <p:cNvPr id="4" name="Slide Number Placeholder 3"/>
          <p:cNvSpPr>
            <a:spLocks noGrp="1"/>
          </p:cNvSpPr>
          <p:nvPr>
            <p:ph type="sldNum" sz="quarter" idx="5"/>
          </p:nvPr>
        </p:nvSpPr>
        <p:spPr/>
        <p:txBody>
          <a:bodyPr/>
          <a:lstStyle/>
          <a:p>
            <a:fld id="{A9BEBC0E-030A-4F1A-BFC6-23E9B76E8A27}" type="slidenum">
              <a:rPr lang="en-US" smtClean="0"/>
              <a:t>10</a:t>
            </a:fld>
            <a:endParaRPr lang="en-US"/>
          </a:p>
        </p:txBody>
      </p:sp>
    </p:spTree>
    <p:extLst>
      <p:ext uri="{BB962C8B-B14F-4D97-AF65-F5344CB8AC3E}">
        <p14:creationId xmlns:p14="http://schemas.microsoft.com/office/powerpoint/2010/main" val="295913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Build applications faster by eliminating the need to manage the infrastructure that runs your code and containers.</a:t>
            </a:r>
          </a:p>
          <a:p>
            <a:endParaRPr lang="en-US" b="0" u="sng" dirty="0"/>
          </a:p>
          <a:p>
            <a:r>
              <a:rPr lang="en-US" b="0" u="sng" dirty="0"/>
              <a:t>Serverless Kubernetes</a:t>
            </a:r>
            <a:endParaRPr lang="en-US" b="0" u="none" dirty="0"/>
          </a:p>
          <a:p>
            <a:r>
              <a:rPr lang="en-US" b="0" u="none" dirty="0"/>
              <a:t>Elastically provision pods inside container instances that start in seconds without the need to manage additional compute resources.  Create serverless, Kubernetes-based applications using the orchestration capabilities of Azure Kubernetes Services (AKS) and AKS virtual nodes, which are built on the open-source Virtual </a:t>
            </a:r>
            <a:r>
              <a:rPr lang="en-US" b="0" u="none" dirty="0" err="1"/>
              <a:t>Kubelet</a:t>
            </a:r>
            <a:r>
              <a:rPr lang="en-US" b="0" u="none" dirty="0"/>
              <a:t> project.  Get the best of an event-driven approach by adding KEDA event-driven autoscaling to your AKS cluster.  KEDA is an open-source component that enables containers to process events directly from event sources, and it provides the ability to scale to zero.</a:t>
            </a:r>
          </a:p>
          <a:p>
            <a:endParaRPr lang="en-US" b="0" u="none" dirty="0"/>
          </a:p>
          <a:p>
            <a:r>
              <a:rPr lang="en-US" b="0" u="sng" dirty="0"/>
              <a:t>Serverless Container Microservices</a:t>
            </a:r>
          </a:p>
          <a:p>
            <a:r>
              <a:rPr lang="en-US" b="0" u="none" dirty="0"/>
              <a:t>Deploy containerized applications without managing complex infrastructure with </a:t>
            </a:r>
            <a:r>
              <a:rPr lang="en-US" b="1" u="none" dirty="0"/>
              <a:t>Azure Container Apps</a:t>
            </a:r>
            <a:r>
              <a:rPr lang="en-US" b="0" u="none" dirty="0"/>
              <a:t>.  Write code using your preferred programming language and/or framework, and build microservices with full support for Distributed Application Runtime (</a:t>
            </a:r>
            <a:r>
              <a:rPr lang="en-US" b="0" u="none" dirty="0" err="1"/>
              <a:t>Dapr</a:t>
            </a:r>
            <a:r>
              <a:rPr lang="en-US" b="0" u="none" dirty="0"/>
              <a:t>).  Scale dynamically based on HTTP traffic or events powered by Kubernetes Event-Driven Autoscaling (KEDA).</a:t>
            </a:r>
            <a:endParaRPr lang="en-US" b="0" u="sng" dirty="0"/>
          </a:p>
          <a:p>
            <a:endParaRPr lang="en-US" b="0" u="none" dirty="0"/>
          </a:p>
          <a:p>
            <a:r>
              <a:rPr lang="en-US" b="0" u="sng" dirty="0"/>
              <a:t>Serverless Application Environments</a:t>
            </a:r>
            <a:endParaRPr lang="en-US" b="0" u="none" dirty="0"/>
          </a:p>
          <a:p>
            <a:r>
              <a:rPr lang="en-US" b="0" u="none" dirty="0"/>
              <a:t>Run and scale web, mobile, and API applications on the platform of your choice – in a high-productivity, fully managed environment – with Azure App Service.</a:t>
            </a:r>
            <a:endParaRPr lang="en-US" b="0" u="sng" dirty="0"/>
          </a:p>
          <a:p>
            <a:endParaRPr lang="en-US" b="0" u="sng" dirty="0"/>
          </a:p>
          <a:p>
            <a:r>
              <a:rPr lang="en-US" b="0" u="sng" dirty="0"/>
              <a:t>Serverless Functions</a:t>
            </a:r>
            <a:endParaRPr lang="en-US" b="0" u="none" dirty="0"/>
          </a:p>
          <a:p>
            <a:r>
              <a:rPr lang="en-US" b="0" u="none" dirty="0"/>
              <a:t>Execute code – written in the language of your choice – with Azure Functions an event-driven compute experience.  Scale on demand and pay only for the time your code is executed.  Available as a managed service in Azure and Azure Stack, the open source Functions runtime also works on multiple destinations, including Kubernetes, Azure IoT Edge, on-premises, and even in other clouds.</a:t>
            </a:r>
            <a:endParaRPr lang="en-US" b="0" u="sng" dirty="0"/>
          </a:p>
          <a:p>
            <a:endParaRPr lang="en-US" b="0" u="sng" dirty="0"/>
          </a:p>
        </p:txBody>
      </p:sp>
      <p:sp>
        <p:nvSpPr>
          <p:cNvPr id="4" name="Slide Number Placeholder 3"/>
          <p:cNvSpPr>
            <a:spLocks noGrp="1"/>
          </p:cNvSpPr>
          <p:nvPr>
            <p:ph type="sldNum" sz="quarter" idx="5"/>
          </p:nvPr>
        </p:nvSpPr>
        <p:spPr/>
        <p:txBody>
          <a:bodyPr/>
          <a:lstStyle/>
          <a:p>
            <a:fld id="{A9BEBC0E-030A-4F1A-BFC6-23E9B76E8A27}" type="slidenum">
              <a:rPr lang="en-US" smtClean="0"/>
              <a:t>11</a:t>
            </a:fld>
            <a:endParaRPr lang="en-US"/>
          </a:p>
        </p:txBody>
      </p:sp>
    </p:spTree>
    <p:extLst>
      <p:ext uri="{BB962C8B-B14F-4D97-AF65-F5344CB8AC3E}">
        <p14:creationId xmlns:p14="http://schemas.microsoft.com/office/powerpoint/2010/main" val="3754382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Serverless Analytics</a:t>
            </a:r>
            <a:endParaRPr lang="en-US" b="0" u="none" dirty="0"/>
          </a:p>
          <a:p>
            <a:r>
              <a:rPr lang="en-US" b="0" u="none" dirty="0"/>
              <a:t>Easily develop and run massively parallel real-time analytics on multiple streams of data – include IoT – using Azure Stream Analytics.  With no infrastructure to manage, process data on demand, scale instantly, and only pay per job.  Quickly build real-time dashboards with Microsoft Power BI for a live command and control view.</a:t>
            </a:r>
            <a:endParaRPr lang="en-US" b="0" u="sng" dirty="0"/>
          </a:p>
        </p:txBody>
      </p:sp>
      <p:sp>
        <p:nvSpPr>
          <p:cNvPr id="4" name="Slide Number Placeholder 3"/>
          <p:cNvSpPr>
            <a:spLocks noGrp="1"/>
          </p:cNvSpPr>
          <p:nvPr>
            <p:ph type="sldNum" sz="quarter" idx="5"/>
          </p:nvPr>
        </p:nvSpPr>
        <p:spPr/>
        <p:txBody>
          <a:bodyPr/>
          <a:lstStyle/>
          <a:p>
            <a:fld id="{A9BEBC0E-030A-4F1A-BFC6-23E9B76E8A27}" type="slidenum">
              <a:rPr lang="en-US" smtClean="0"/>
              <a:t>12</a:t>
            </a:fld>
            <a:endParaRPr lang="en-US"/>
          </a:p>
        </p:txBody>
      </p:sp>
    </p:spTree>
    <p:extLst>
      <p:ext uri="{BB962C8B-B14F-4D97-AF65-F5344CB8AC3E}">
        <p14:creationId xmlns:p14="http://schemas.microsoft.com/office/powerpoint/2010/main" val="802144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Choice of language: </a:t>
            </a:r>
            <a:r>
              <a:rPr lang="en-US" dirty="0"/>
              <a:t>Azure Functions is a polyglot solution which allows you to write functions in not just C#, F#, and JavaScript, but also Java, Python, TypeScript, and even PowerShell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TypeScript supported through </a:t>
            </a:r>
            <a:r>
              <a:rPr lang="en-US" dirty="0" err="1"/>
              <a:t>transpiling</a:t>
            </a:r>
            <a:r>
              <a:rPr lang="en-US" dirty="0"/>
              <a:t> to JavaScript</a:t>
            </a:r>
          </a:p>
          <a:p>
            <a:endParaRPr lang="en-US" dirty="0"/>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15</a:t>
            </a:fld>
            <a:endParaRPr lang="en-US"/>
          </a:p>
        </p:txBody>
      </p:sp>
    </p:spTree>
    <p:extLst>
      <p:ext uri="{BB962C8B-B14F-4D97-AF65-F5344CB8AC3E}">
        <p14:creationId xmlns:p14="http://schemas.microsoft.com/office/powerpoint/2010/main" val="1375617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Bring your own dependencies:</a:t>
            </a:r>
            <a:r>
              <a:rPr lang="en-US" b="0" dirty="0"/>
              <a:t> </a:t>
            </a:r>
            <a:r>
              <a:rPr lang="en-US" dirty="0"/>
              <a:t>Functions support both NuGet and NPM, so you can use your favorite libraries.</a:t>
            </a:r>
            <a:endParaRPr lang="en-US" b="1" dirty="0"/>
          </a:p>
        </p:txBody>
      </p:sp>
      <p:sp>
        <p:nvSpPr>
          <p:cNvPr id="4" name="Slide Number Placeholder 3"/>
          <p:cNvSpPr>
            <a:spLocks noGrp="1"/>
          </p:cNvSpPr>
          <p:nvPr>
            <p:ph type="sldNum" sz="quarter" idx="5"/>
          </p:nvPr>
        </p:nvSpPr>
        <p:spPr/>
        <p:txBody>
          <a:bodyPr/>
          <a:lstStyle/>
          <a:p>
            <a:fld id="{A9BEBC0E-030A-4F1A-BFC6-23E9B76E8A27}" type="slidenum">
              <a:rPr lang="en-US" smtClean="0"/>
              <a:t>16</a:t>
            </a:fld>
            <a:endParaRPr lang="en-US"/>
          </a:p>
        </p:txBody>
      </p:sp>
    </p:spTree>
    <p:extLst>
      <p:ext uri="{BB962C8B-B14F-4D97-AF65-F5344CB8AC3E}">
        <p14:creationId xmlns:p14="http://schemas.microsoft.com/office/powerpoint/2010/main" val="565122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ABE-1435-4F40-9A21-FB7B4C82D0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8E152A-47E5-43D3-B795-D43C21E31C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63248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104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E623-7C63-40CC-AAAA-B02E9B917C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E9AB82-E353-4A2C-9963-AB464640FE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5620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4DC2F-E12F-4869-90A2-2B63D2073B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627008-16C7-4557-BF74-8C3307E5A9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69866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8A3F-DA68-4C56-AEE5-6D060B8556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2993D0-A57E-4E04-AF09-F7327769C7E1}"/>
              </a:ext>
            </a:extLst>
          </p:cNvPr>
          <p:cNvSpPr>
            <a:spLocks noGrp="1"/>
          </p:cNvSpPr>
          <p:nvPr>
            <p:ph sz="half" idx="1"/>
          </p:nvPr>
        </p:nvSpPr>
        <p:spPr>
          <a:xfrm>
            <a:off x="286265" y="1119116"/>
            <a:ext cx="5733535" cy="50578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3684C9-EE40-43F7-BA0D-73B9E4268C22}"/>
              </a:ext>
            </a:extLst>
          </p:cNvPr>
          <p:cNvSpPr>
            <a:spLocks noGrp="1"/>
          </p:cNvSpPr>
          <p:nvPr>
            <p:ph sz="half" idx="2"/>
          </p:nvPr>
        </p:nvSpPr>
        <p:spPr>
          <a:xfrm>
            <a:off x="6172199" y="1119116"/>
            <a:ext cx="5733535" cy="50578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2933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A020-1BEA-4A5D-8D9C-60176ECD5D78}"/>
              </a:ext>
            </a:extLst>
          </p:cNvPr>
          <p:cNvSpPr>
            <a:spLocks noGrp="1"/>
          </p:cNvSpPr>
          <p:nvPr>
            <p:ph type="title"/>
          </p:nvPr>
        </p:nvSpPr>
        <p:spPr>
          <a:xfrm>
            <a:off x="286265" y="241559"/>
            <a:ext cx="11619470" cy="697555"/>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3CACA3-390E-4E80-A8B8-814CE99B40B6}"/>
              </a:ext>
            </a:extLst>
          </p:cNvPr>
          <p:cNvSpPr>
            <a:spLocks noGrp="1"/>
          </p:cNvSpPr>
          <p:nvPr>
            <p:ph type="body" idx="1"/>
          </p:nvPr>
        </p:nvSpPr>
        <p:spPr>
          <a:xfrm>
            <a:off x="286266" y="1046544"/>
            <a:ext cx="571131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4B43071-6CD6-4E60-996E-3A997C18C79C}"/>
              </a:ext>
            </a:extLst>
          </p:cNvPr>
          <p:cNvSpPr>
            <a:spLocks noGrp="1"/>
          </p:cNvSpPr>
          <p:nvPr>
            <p:ph sz="half" idx="2"/>
          </p:nvPr>
        </p:nvSpPr>
        <p:spPr>
          <a:xfrm>
            <a:off x="286266" y="1885621"/>
            <a:ext cx="5711310" cy="4304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7A1BF-123F-405D-97CF-EB88B72D50FE}"/>
              </a:ext>
            </a:extLst>
          </p:cNvPr>
          <p:cNvSpPr>
            <a:spLocks noGrp="1"/>
          </p:cNvSpPr>
          <p:nvPr>
            <p:ph type="body" sz="quarter" idx="3"/>
          </p:nvPr>
        </p:nvSpPr>
        <p:spPr>
          <a:xfrm>
            <a:off x="6172200" y="1046544"/>
            <a:ext cx="573353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B3E76F-EFA4-49AD-95DA-30F168564BFE}"/>
              </a:ext>
            </a:extLst>
          </p:cNvPr>
          <p:cNvSpPr>
            <a:spLocks noGrp="1"/>
          </p:cNvSpPr>
          <p:nvPr>
            <p:ph sz="quarter" idx="4"/>
          </p:nvPr>
        </p:nvSpPr>
        <p:spPr>
          <a:xfrm>
            <a:off x="6172200" y="1870456"/>
            <a:ext cx="5733534" cy="4319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8028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D9DE-8C23-420F-ABF3-D276D12B9A4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3702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699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AC5C9-624E-49B3-B415-EB72B3835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6FF4D3-51F7-4252-8925-3CBA206BF9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6273CA-F2AA-48E5-A9E3-4F8DECCEF7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05917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CBF49-B1A2-4A8A-AB31-2726AF2B40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150294-4026-4E23-992D-115172383D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C38E4F-9411-4FB9-AE20-A7239635F4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29026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BE32B9-2E8C-450A-B78E-E1DAD3FBA4CB}"/>
              </a:ext>
            </a:extLst>
          </p:cNvPr>
          <p:cNvSpPr>
            <a:spLocks noGrp="1"/>
          </p:cNvSpPr>
          <p:nvPr>
            <p:ph type="title"/>
          </p:nvPr>
        </p:nvSpPr>
        <p:spPr>
          <a:xfrm>
            <a:off x="286265" y="241558"/>
            <a:ext cx="11619470" cy="6975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BC23622-72B8-4425-B0D6-62EAB148E852}"/>
              </a:ext>
            </a:extLst>
          </p:cNvPr>
          <p:cNvSpPr>
            <a:spLocks noGrp="1"/>
          </p:cNvSpPr>
          <p:nvPr>
            <p:ph type="body" idx="1"/>
          </p:nvPr>
        </p:nvSpPr>
        <p:spPr>
          <a:xfrm>
            <a:off x="286265" y="1132764"/>
            <a:ext cx="11619470" cy="50441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4427B003-3939-462C-BD7A-E08B236AED08}"/>
              </a:ext>
            </a:extLst>
          </p:cNvPr>
          <p:cNvPicPr>
            <a:picLocks noChangeAspect="1"/>
          </p:cNvPicPr>
          <p:nvPr userDrawn="1"/>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sp>
        <p:nvSpPr>
          <p:cNvPr id="12" name="TextBox 11">
            <a:extLst>
              <a:ext uri="{FF2B5EF4-FFF2-40B4-BE49-F238E27FC236}">
                <a16:creationId xmlns:a16="http://schemas.microsoft.com/office/drawing/2014/main" id="{D474951B-4A37-4151-9076-ED85AC677C89}"/>
              </a:ext>
            </a:extLst>
          </p:cNvPr>
          <p:cNvSpPr txBox="1"/>
          <p:nvPr userDrawn="1"/>
        </p:nvSpPr>
        <p:spPr>
          <a:xfrm>
            <a:off x="4159392" y="6437735"/>
            <a:ext cx="3865482" cy="276999"/>
          </a:xfrm>
          <a:prstGeom prst="rect">
            <a:avLst/>
          </a:prstGeom>
          <a:noFill/>
        </p:spPr>
        <p:txBody>
          <a:bodyPr wrap="none" rtlCol="0">
            <a:spAutoFit/>
          </a:bodyPr>
          <a:lstStyle/>
          <a:p>
            <a:pPr algn="ctr"/>
            <a:r>
              <a:rPr lang="en-US" sz="1200" b="1" kern="1200" dirty="0">
                <a:solidFill>
                  <a:srgbClr val="727272"/>
                </a:solidFill>
                <a:latin typeface="+mn-lt"/>
                <a:ea typeface="+mn-ea"/>
                <a:cs typeface="+mn-cs"/>
              </a:rPr>
              <a:t>Beyond Hello World: Getting Deeper into Azure Functions</a:t>
            </a:r>
          </a:p>
        </p:txBody>
      </p:sp>
      <p:pic>
        <p:nvPicPr>
          <p:cNvPr id="13" name="Picture 12">
            <a:extLst>
              <a:ext uri="{FF2B5EF4-FFF2-40B4-BE49-F238E27FC236}">
                <a16:creationId xmlns:a16="http://schemas.microsoft.com/office/drawing/2014/main" id="{31373A79-C227-4404-B262-30B659E256D2}"/>
              </a:ext>
            </a:extLst>
          </p:cNvPr>
          <p:cNvPicPr>
            <a:picLocks noChangeAspect="1"/>
          </p:cNvPicPr>
          <p:nvPr userDrawn="1"/>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1301304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5C005C"/>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A355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A355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A355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A355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A35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6231371"/>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7.svg"/></Relationships>
</file>

<file path=ppt/slides/_rels/slide11.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13.svg"/><Relationship Id="rId4" Type="http://schemas.openxmlformats.org/officeDocument/2006/relationships/image" Target="../media/image39.sv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5.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1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13.svg"/></Relationships>
</file>

<file path=ppt/slides/_rels/slide21.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12.png"/><Relationship Id="rId7"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13.svg"/></Relationships>
</file>

<file path=ppt/slides/_rels/slide22.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12.png"/><Relationship Id="rId7"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78.sv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13.svg"/><Relationship Id="rId9" Type="http://schemas.openxmlformats.org/officeDocument/2006/relationships/image" Target="../media/image81.png"/></Relationships>
</file>

<file path=ppt/slides/_rels/slide23.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12.png"/><Relationship Id="rId7"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13.svg"/><Relationship Id="rId9" Type="http://schemas.openxmlformats.org/officeDocument/2006/relationships/image" Target="../media/image81.png"/></Relationships>
</file>

<file path=ppt/slides/_rels/slide24.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svg"/><Relationship Id="rId3" Type="http://schemas.openxmlformats.org/officeDocument/2006/relationships/image" Target="../media/image12.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13.svg"/><Relationship Id="rId9" Type="http://schemas.openxmlformats.org/officeDocument/2006/relationships/image" Target="../media/image81.png"/></Relationships>
</file>

<file path=ppt/slides/_rels/slide2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12.png"/><Relationship Id="rId7"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12.png"/><Relationship Id="rId7"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13.svg"/></Relationships>
</file>

<file path=ppt/slides/_rels/slide31.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88.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94.svg"/><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88.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96.sv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97.png"/><Relationship Id="rId4" Type="http://schemas.openxmlformats.org/officeDocument/2006/relationships/image" Target="../media/image13.sv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98.png"/><Relationship Id="rId4" Type="http://schemas.openxmlformats.org/officeDocument/2006/relationships/image" Target="../media/image13.svg"/></Relationships>
</file>

<file path=ppt/slides/_rels/slide3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12.png"/><Relationship Id="rId7" Type="http://schemas.openxmlformats.org/officeDocument/2006/relationships/image" Target="../media/image87.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13.svg"/></Relationships>
</file>

<file path=ppt/slides/_rels/slide3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12.png"/><Relationship Id="rId7" Type="http://schemas.openxmlformats.org/officeDocument/2006/relationships/image" Target="../media/image87.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3.svg"/></Relationships>
</file>

<file path=ppt/slides/_rels/slide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21.sv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2.png"/><Relationship Id="rId7"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3.svg"/></Relationships>
</file>

<file path=ppt/slides/_rels/slide39.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87.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01.png"/><Relationship Id="rId5" Type="http://schemas.openxmlformats.org/officeDocument/2006/relationships/image" Target="../media/image19.sv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40.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87.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17.sv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3.svg"/></Relationships>
</file>

<file path=ppt/slides/_rels/slide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88.png"/><Relationship Id="rId4" Type="http://schemas.openxmlformats.org/officeDocument/2006/relationships/image" Target="../media/image104.png"/></Relationships>
</file>

<file path=ppt/slides/_rels/slide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88.png"/><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106.png"/><Relationship Id="rId4" Type="http://schemas.openxmlformats.org/officeDocument/2006/relationships/image" Target="../media/image13.svg"/></Relationships>
</file>

<file path=ppt/slides/_rels/slide45.xml.rels><?xml version="1.0" encoding="UTF-8" standalone="yes"?>
<Relationships xmlns="http://schemas.openxmlformats.org/package/2006/relationships"><Relationship Id="rId13" Type="http://schemas.openxmlformats.org/officeDocument/2006/relationships/image" Target="../media/image94.svg"/><Relationship Id="rId18" Type="http://schemas.openxmlformats.org/officeDocument/2006/relationships/image" Target="../media/image89.png"/><Relationship Id="rId26" Type="http://schemas.openxmlformats.org/officeDocument/2006/relationships/image" Target="../media/image103.svg"/><Relationship Id="rId3" Type="http://schemas.openxmlformats.org/officeDocument/2006/relationships/image" Target="../media/image21.svg"/><Relationship Id="rId21" Type="http://schemas.openxmlformats.org/officeDocument/2006/relationships/image" Target="../media/image97.png"/><Relationship Id="rId34" Type="http://schemas.openxmlformats.org/officeDocument/2006/relationships/image" Target="../media/image27.svg"/><Relationship Id="rId7" Type="http://schemas.openxmlformats.org/officeDocument/2006/relationships/image" Target="../media/image17.svg"/><Relationship Id="rId12" Type="http://schemas.openxmlformats.org/officeDocument/2006/relationships/image" Target="../media/image93.png"/><Relationship Id="rId17" Type="http://schemas.openxmlformats.org/officeDocument/2006/relationships/image" Target="../media/image96.svg"/><Relationship Id="rId25" Type="http://schemas.openxmlformats.org/officeDocument/2006/relationships/image" Target="../media/image102.png"/><Relationship Id="rId33" Type="http://schemas.openxmlformats.org/officeDocument/2006/relationships/image" Target="../media/image26.png"/><Relationship Id="rId2" Type="http://schemas.openxmlformats.org/officeDocument/2006/relationships/image" Target="../media/image20.png"/><Relationship Id="rId16" Type="http://schemas.openxmlformats.org/officeDocument/2006/relationships/image" Target="../media/image95.png"/><Relationship Id="rId20" Type="http://schemas.openxmlformats.org/officeDocument/2006/relationships/image" Target="../media/image98.png"/><Relationship Id="rId29"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9.svg"/><Relationship Id="rId24" Type="http://schemas.openxmlformats.org/officeDocument/2006/relationships/image" Target="../media/image92.svg"/><Relationship Id="rId32" Type="http://schemas.openxmlformats.org/officeDocument/2006/relationships/image" Target="../media/image109.svg"/><Relationship Id="rId5" Type="http://schemas.openxmlformats.org/officeDocument/2006/relationships/image" Target="../media/image19.svg"/><Relationship Id="rId15" Type="http://schemas.openxmlformats.org/officeDocument/2006/relationships/image" Target="../media/image14.png"/><Relationship Id="rId23" Type="http://schemas.openxmlformats.org/officeDocument/2006/relationships/image" Target="../media/image91.png"/><Relationship Id="rId28" Type="http://schemas.openxmlformats.org/officeDocument/2006/relationships/image" Target="../media/image23.svg"/><Relationship Id="rId36" Type="http://schemas.openxmlformats.org/officeDocument/2006/relationships/image" Target="../media/image111.svg"/><Relationship Id="rId10" Type="http://schemas.openxmlformats.org/officeDocument/2006/relationships/image" Target="../media/image28.png"/><Relationship Id="rId19" Type="http://schemas.openxmlformats.org/officeDocument/2006/relationships/image" Target="../media/image90.svg"/><Relationship Id="rId31" Type="http://schemas.openxmlformats.org/officeDocument/2006/relationships/image" Target="../media/image108.png"/><Relationship Id="rId4" Type="http://schemas.openxmlformats.org/officeDocument/2006/relationships/image" Target="../media/image18.png"/><Relationship Id="rId9" Type="http://schemas.openxmlformats.org/officeDocument/2006/relationships/image" Target="../media/image100.svg"/><Relationship Id="rId14" Type="http://schemas.openxmlformats.org/officeDocument/2006/relationships/image" Target="../media/image107.png"/><Relationship Id="rId22" Type="http://schemas.openxmlformats.org/officeDocument/2006/relationships/image" Target="../media/image104.png"/><Relationship Id="rId27" Type="http://schemas.openxmlformats.org/officeDocument/2006/relationships/image" Target="../media/image22.png"/><Relationship Id="rId30" Type="http://schemas.openxmlformats.org/officeDocument/2006/relationships/image" Target="../media/image105.png"/><Relationship Id="rId35" Type="http://schemas.openxmlformats.org/officeDocument/2006/relationships/image" Target="../media/image110.png"/><Relationship Id="rId8" Type="http://schemas.openxmlformats.org/officeDocument/2006/relationships/image" Target="../media/image9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3.svg"/></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3.svg"/></Relationships>
</file>

<file path=ppt/slides/_rels/slide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13.svg"/></Relationships>
</file>

<file path=ppt/slides/_rels/slide5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13.svg"/></Relationships>
</file>

<file path=ppt/slides/_rels/slide5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8.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3.svg"/></Relationships>
</file>

<file path=ppt/slides/_rels/slide5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3.svg"/></Relationships>
</file>

<file path=ppt/slides/_rels/slide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6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3.svg"/><Relationship Id="rId7" Type="http://schemas.openxmlformats.org/officeDocument/2006/relationships/image" Target="../media/image13.sv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27.svg"/><Relationship Id="rId10" Type="http://schemas.openxmlformats.org/officeDocument/2006/relationships/image" Target="../media/image17.svg"/><Relationship Id="rId4" Type="http://schemas.openxmlformats.org/officeDocument/2006/relationships/image" Target="../media/image26.png"/><Relationship Id="rId9" Type="http://schemas.openxmlformats.org/officeDocument/2006/relationships/image" Target="../media/image16.png"/></Relationships>
</file>

<file path=ppt/slides/_rels/slide6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3.svg"/><Relationship Id="rId7" Type="http://schemas.openxmlformats.org/officeDocument/2006/relationships/image" Target="../media/image13.svg"/><Relationship Id="rId12" Type="http://schemas.openxmlformats.org/officeDocument/2006/relationships/image" Target="../media/image124.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12.png"/><Relationship Id="rId11" Type="http://schemas.openxmlformats.org/officeDocument/2006/relationships/image" Target="../media/image123.png"/><Relationship Id="rId5" Type="http://schemas.openxmlformats.org/officeDocument/2006/relationships/image" Target="../media/image27.svg"/><Relationship Id="rId10" Type="http://schemas.openxmlformats.org/officeDocument/2006/relationships/image" Target="../media/image19.svg"/><Relationship Id="rId4" Type="http://schemas.openxmlformats.org/officeDocument/2006/relationships/image" Target="../media/image26.png"/><Relationship Id="rId9" Type="http://schemas.openxmlformats.org/officeDocument/2006/relationships/image" Target="../media/image18.png"/></Relationships>
</file>

<file path=ppt/slides/_rels/slide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3.svg"/><Relationship Id="rId7" Type="http://schemas.openxmlformats.org/officeDocument/2006/relationships/image" Target="../media/image23.sv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14.png"/><Relationship Id="rId4" Type="http://schemas.openxmlformats.org/officeDocument/2006/relationships/image" Target="../media/image15.png"/></Relationships>
</file>

<file path=ppt/slides/_rels/slide6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01.png"/><Relationship Id="rId3" Type="http://schemas.openxmlformats.org/officeDocument/2006/relationships/image" Target="../media/image17.svg"/><Relationship Id="rId7" Type="http://schemas.openxmlformats.org/officeDocument/2006/relationships/image" Target="../media/image127.png"/><Relationship Id="rId12" Type="http://schemas.openxmlformats.org/officeDocument/2006/relationships/image" Target="../media/image13.sv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43.svg"/><Relationship Id="rId11" Type="http://schemas.openxmlformats.org/officeDocument/2006/relationships/image" Target="../media/image12.png"/><Relationship Id="rId5" Type="http://schemas.openxmlformats.org/officeDocument/2006/relationships/image" Target="../media/image42.png"/><Relationship Id="rId10" Type="http://schemas.openxmlformats.org/officeDocument/2006/relationships/image" Target="../media/image128.png"/><Relationship Id="rId4" Type="http://schemas.openxmlformats.org/officeDocument/2006/relationships/image" Target="../media/image126.png"/><Relationship Id="rId9" Type="http://schemas.openxmlformats.org/officeDocument/2006/relationships/image" Target="../media/image19.svg"/></Relationships>
</file>

<file path=ppt/slides/_rels/slide69.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94.svg"/><Relationship Id="rId3" Type="http://schemas.openxmlformats.org/officeDocument/2006/relationships/image" Target="../media/image16.png"/><Relationship Id="rId7" Type="http://schemas.openxmlformats.org/officeDocument/2006/relationships/image" Target="../media/image42.png"/><Relationship Id="rId12" Type="http://schemas.openxmlformats.org/officeDocument/2006/relationships/image" Target="../media/image93.png"/><Relationship Id="rId2" Type="http://schemas.openxmlformats.org/officeDocument/2006/relationships/image" Target="../media/image129.png"/><Relationship Id="rId1" Type="http://schemas.openxmlformats.org/officeDocument/2006/relationships/slideLayout" Target="../slideLayouts/slideLayout6.xml"/><Relationship Id="rId6" Type="http://schemas.openxmlformats.org/officeDocument/2006/relationships/image" Target="../media/image23.svg"/><Relationship Id="rId11" Type="http://schemas.openxmlformats.org/officeDocument/2006/relationships/image" Target="../media/image126.png"/><Relationship Id="rId5" Type="http://schemas.openxmlformats.org/officeDocument/2006/relationships/image" Target="../media/image22.png"/><Relationship Id="rId15" Type="http://schemas.openxmlformats.org/officeDocument/2006/relationships/image" Target="../media/image13.svg"/><Relationship Id="rId10" Type="http://schemas.openxmlformats.org/officeDocument/2006/relationships/image" Target="../media/image45.svg"/><Relationship Id="rId4" Type="http://schemas.openxmlformats.org/officeDocument/2006/relationships/image" Target="../media/image17.svg"/><Relationship Id="rId9" Type="http://schemas.openxmlformats.org/officeDocument/2006/relationships/image" Target="../media/image44.png"/><Relationship Id="rId1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70.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bin"/><Relationship Id="rId2"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134.svg"/><Relationship Id="rId11" Type="http://schemas.openxmlformats.org/officeDocument/2006/relationships/image" Target="../media/image139.sv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svg"/><Relationship Id="rId9" Type="http://schemas.openxmlformats.org/officeDocument/2006/relationships/image" Target="../media/image137.svg"/><Relationship Id="rId14" Type="http://schemas.openxmlformats.org/officeDocument/2006/relationships/image" Target="../media/image142.png"/></Relationships>
</file>

<file path=ppt/slides/_rels/slide71.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bin"/><Relationship Id="rId3" Type="http://schemas.openxmlformats.org/officeDocument/2006/relationships/image" Target="../media/image130.png"/><Relationship Id="rId7" Type="http://schemas.openxmlformats.org/officeDocument/2006/relationships/image" Target="../media/image134.svg"/><Relationship Id="rId12" Type="http://schemas.openxmlformats.org/officeDocument/2006/relationships/image" Target="../media/image139.svg"/><Relationship Id="rId2" Type="http://schemas.openxmlformats.org/officeDocument/2006/relationships/image" Target="../media/image143.png"/><Relationship Id="rId1" Type="http://schemas.openxmlformats.org/officeDocument/2006/relationships/slideLayout" Target="../slideLayouts/slideLayout6.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svg"/><Relationship Id="rId15" Type="http://schemas.openxmlformats.org/officeDocument/2006/relationships/image" Target="../media/image142.png"/><Relationship Id="rId10" Type="http://schemas.openxmlformats.org/officeDocument/2006/relationships/image" Target="../media/image137.sv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7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90.svg"/><Relationship Id="rId18" Type="http://schemas.openxmlformats.org/officeDocument/2006/relationships/image" Target="../media/image146.png"/><Relationship Id="rId3" Type="http://schemas.openxmlformats.org/officeDocument/2006/relationships/image" Target="../media/image27.svg"/><Relationship Id="rId21" Type="http://schemas.openxmlformats.org/officeDocument/2006/relationships/image" Target="../media/image19.svg"/><Relationship Id="rId7" Type="http://schemas.openxmlformats.org/officeDocument/2006/relationships/image" Target="../media/image13.svg"/><Relationship Id="rId12" Type="http://schemas.openxmlformats.org/officeDocument/2006/relationships/image" Target="../media/image89.png"/><Relationship Id="rId17" Type="http://schemas.openxmlformats.org/officeDocument/2006/relationships/image" Target="../media/image134.svg"/><Relationship Id="rId2" Type="http://schemas.openxmlformats.org/officeDocument/2006/relationships/image" Target="../media/image26.png"/><Relationship Id="rId16" Type="http://schemas.openxmlformats.org/officeDocument/2006/relationships/image" Target="../media/image133.png"/><Relationship Id="rId20"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12.png"/><Relationship Id="rId11" Type="http://schemas.openxmlformats.org/officeDocument/2006/relationships/image" Target="../media/image145.svg"/><Relationship Id="rId5" Type="http://schemas.openxmlformats.org/officeDocument/2006/relationships/image" Target="../media/image43.svg"/><Relationship Id="rId15" Type="http://schemas.openxmlformats.org/officeDocument/2006/relationships/image" Target="../media/image94.svg"/><Relationship Id="rId23" Type="http://schemas.openxmlformats.org/officeDocument/2006/relationships/image" Target="../media/image17.svg"/><Relationship Id="rId10" Type="http://schemas.openxmlformats.org/officeDocument/2006/relationships/image" Target="../media/image144.png"/><Relationship Id="rId19" Type="http://schemas.openxmlformats.org/officeDocument/2006/relationships/image" Target="../media/image147.png"/><Relationship Id="rId4" Type="http://schemas.openxmlformats.org/officeDocument/2006/relationships/image" Target="../media/image42.png"/><Relationship Id="rId9" Type="http://schemas.openxmlformats.org/officeDocument/2006/relationships/image" Target="../media/image118.png"/><Relationship Id="rId14" Type="http://schemas.openxmlformats.org/officeDocument/2006/relationships/image" Target="../media/image93.png"/><Relationship Id="rId22" Type="http://schemas.openxmlformats.org/officeDocument/2006/relationships/image" Target="../media/image16.png"/></Relationships>
</file>

<file path=ppt/slides/_rels/slide7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966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BC47-FF3A-4791-8CB8-1FF8AE7A7381}"/>
              </a:ext>
            </a:extLst>
          </p:cNvPr>
          <p:cNvSpPr>
            <a:spLocks noGrp="1"/>
          </p:cNvSpPr>
          <p:nvPr>
            <p:ph type="title"/>
          </p:nvPr>
        </p:nvSpPr>
        <p:spPr/>
        <p:txBody>
          <a:bodyPr/>
          <a:lstStyle/>
          <a:p>
            <a:r>
              <a:rPr lang="en-US" dirty="0"/>
              <a:t>Azure Serverless Offerings &amp; Tools</a:t>
            </a:r>
          </a:p>
        </p:txBody>
      </p:sp>
      <p:sp>
        <p:nvSpPr>
          <p:cNvPr id="12" name="Rectangle 11">
            <a:extLst>
              <a:ext uri="{FF2B5EF4-FFF2-40B4-BE49-F238E27FC236}">
                <a16:creationId xmlns:a16="http://schemas.microsoft.com/office/drawing/2014/main" id="{9D8F0F7B-069B-4918-8FB4-E920AD4ED2DA}"/>
              </a:ext>
            </a:extLst>
          </p:cNvPr>
          <p:cNvSpPr/>
          <p:nvPr/>
        </p:nvSpPr>
        <p:spPr>
          <a:xfrm>
            <a:off x="4097963" y="4277520"/>
            <a:ext cx="3996095" cy="923330"/>
          </a:xfrm>
          <a:prstGeom prst="rect">
            <a:avLst/>
          </a:prstGeom>
          <a:noFill/>
        </p:spPr>
        <p:txBody>
          <a:bodyPr wrap="none" lIns="91440" tIns="45720" rIns="91440" bIns="45720">
            <a:spAutoFit/>
          </a:bodyPr>
          <a:lstStyle/>
          <a:p>
            <a:pPr algn="ctr"/>
            <a:r>
              <a:rPr lang="en-US" sz="5400" b="0" cap="none" spc="0" dirty="0">
                <a:ln w="0"/>
                <a:solidFill>
                  <a:srgbClr val="5C005C"/>
                </a:solidFill>
                <a:effectLst>
                  <a:outerShdw blurRad="38100" dist="25400" dir="5400000" algn="ctr" rotWithShape="0">
                    <a:srgbClr val="6E747A">
                      <a:alpha val="43000"/>
                    </a:srgbClr>
                  </a:outerShdw>
                </a:effectLst>
                <a:latin typeface="Kamerik205 8" panose="020B0803030600020004" pitchFamily="34" charset="0"/>
              </a:rPr>
              <a:t>Monitoring</a:t>
            </a:r>
          </a:p>
        </p:txBody>
      </p:sp>
      <p:grpSp>
        <p:nvGrpSpPr>
          <p:cNvPr id="17" name="Group 16">
            <a:extLst>
              <a:ext uri="{FF2B5EF4-FFF2-40B4-BE49-F238E27FC236}">
                <a16:creationId xmlns:a16="http://schemas.microsoft.com/office/drawing/2014/main" id="{31EE6BC7-BA97-4EF3-AE98-3B139981784E}"/>
              </a:ext>
            </a:extLst>
          </p:cNvPr>
          <p:cNvGrpSpPr/>
          <p:nvPr/>
        </p:nvGrpSpPr>
        <p:grpSpPr>
          <a:xfrm>
            <a:off x="5309347" y="1915960"/>
            <a:ext cx="1573316" cy="1925235"/>
            <a:chOff x="6681059" y="1915960"/>
            <a:chExt cx="1573316" cy="1925235"/>
          </a:xfrm>
        </p:grpSpPr>
        <p:pic>
          <p:nvPicPr>
            <p:cNvPr id="18" name="Graphic 17">
              <a:extLst>
                <a:ext uri="{FF2B5EF4-FFF2-40B4-BE49-F238E27FC236}">
                  <a16:creationId xmlns:a16="http://schemas.microsoft.com/office/drawing/2014/main" id="{64E69D40-C460-4D0A-B681-60C23317A2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32623" y="1915960"/>
              <a:ext cx="1470178" cy="1470178"/>
            </a:xfrm>
            <a:prstGeom prst="rect">
              <a:avLst/>
            </a:prstGeom>
          </p:spPr>
        </p:pic>
        <p:sp>
          <p:nvSpPr>
            <p:cNvPr id="19" name="TextBox 18">
              <a:extLst>
                <a:ext uri="{FF2B5EF4-FFF2-40B4-BE49-F238E27FC236}">
                  <a16:creationId xmlns:a16="http://schemas.microsoft.com/office/drawing/2014/main" id="{1F11A17D-A8B1-415A-B5E2-A52174C1175D}"/>
                </a:ext>
              </a:extLst>
            </p:cNvPr>
            <p:cNvSpPr txBox="1"/>
            <p:nvPr/>
          </p:nvSpPr>
          <p:spPr>
            <a:xfrm>
              <a:off x="6681059" y="3471863"/>
              <a:ext cx="1573316" cy="369332"/>
            </a:xfrm>
            <a:prstGeom prst="rect">
              <a:avLst/>
            </a:prstGeom>
            <a:noFill/>
          </p:spPr>
          <p:txBody>
            <a:bodyPr wrap="none" rtlCol="0">
              <a:spAutoFit/>
            </a:bodyPr>
            <a:lstStyle/>
            <a:p>
              <a:pPr algn="ctr"/>
              <a:r>
                <a:rPr lang="en-US" b="1" dirty="0">
                  <a:solidFill>
                    <a:srgbClr val="2A355F"/>
                  </a:solidFill>
                </a:rPr>
                <a:t>Azure Monitor</a:t>
              </a:r>
            </a:p>
          </p:txBody>
        </p:sp>
      </p:grpSp>
    </p:spTree>
    <p:extLst>
      <p:ext uri="{BB962C8B-B14F-4D97-AF65-F5344CB8AC3E}">
        <p14:creationId xmlns:p14="http://schemas.microsoft.com/office/powerpoint/2010/main" val="2258893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BC47-FF3A-4791-8CB8-1FF8AE7A7381}"/>
              </a:ext>
            </a:extLst>
          </p:cNvPr>
          <p:cNvSpPr>
            <a:spLocks noGrp="1"/>
          </p:cNvSpPr>
          <p:nvPr>
            <p:ph type="title"/>
          </p:nvPr>
        </p:nvSpPr>
        <p:spPr/>
        <p:txBody>
          <a:bodyPr/>
          <a:lstStyle/>
          <a:p>
            <a:r>
              <a:rPr lang="en-US" dirty="0"/>
              <a:t>Azure Serverless Offerings &amp; Tools</a:t>
            </a:r>
          </a:p>
        </p:txBody>
      </p:sp>
      <p:sp>
        <p:nvSpPr>
          <p:cNvPr id="12" name="Rectangle 11">
            <a:extLst>
              <a:ext uri="{FF2B5EF4-FFF2-40B4-BE49-F238E27FC236}">
                <a16:creationId xmlns:a16="http://schemas.microsoft.com/office/drawing/2014/main" id="{9D8F0F7B-069B-4918-8FB4-E920AD4ED2DA}"/>
              </a:ext>
            </a:extLst>
          </p:cNvPr>
          <p:cNvSpPr/>
          <p:nvPr/>
        </p:nvSpPr>
        <p:spPr>
          <a:xfrm>
            <a:off x="4300588" y="4277520"/>
            <a:ext cx="3590855" cy="923330"/>
          </a:xfrm>
          <a:prstGeom prst="rect">
            <a:avLst/>
          </a:prstGeom>
          <a:noFill/>
        </p:spPr>
        <p:txBody>
          <a:bodyPr wrap="none" lIns="91440" tIns="45720" rIns="91440" bIns="45720">
            <a:spAutoFit/>
          </a:bodyPr>
          <a:lstStyle/>
          <a:p>
            <a:pPr algn="ctr"/>
            <a:r>
              <a:rPr lang="en-US" sz="5400" b="0" cap="none" spc="0" dirty="0">
                <a:ln w="0"/>
                <a:solidFill>
                  <a:srgbClr val="5C005C"/>
                </a:solidFill>
                <a:effectLst>
                  <a:outerShdw blurRad="38100" dist="25400" dir="5400000" algn="ctr" rotWithShape="0">
                    <a:srgbClr val="6E747A">
                      <a:alpha val="43000"/>
                    </a:srgbClr>
                  </a:outerShdw>
                </a:effectLst>
                <a:latin typeface="Kamerik205 8" panose="020B0803030600020004" pitchFamily="34" charset="0"/>
              </a:rPr>
              <a:t>Compute</a:t>
            </a:r>
          </a:p>
        </p:txBody>
      </p:sp>
      <p:grpSp>
        <p:nvGrpSpPr>
          <p:cNvPr id="10" name="Group 9">
            <a:extLst>
              <a:ext uri="{FF2B5EF4-FFF2-40B4-BE49-F238E27FC236}">
                <a16:creationId xmlns:a16="http://schemas.microsoft.com/office/drawing/2014/main" id="{9F476EA8-034F-4845-8286-62A2FD168C1C}"/>
              </a:ext>
            </a:extLst>
          </p:cNvPr>
          <p:cNvGrpSpPr/>
          <p:nvPr/>
        </p:nvGrpSpPr>
        <p:grpSpPr>
          <a:xfrm>
            <a:off x="126947" y="1915960"/>
            <a:ext cx="2626277" cy="1925235"/>
            <a:chOff x="126947" y="1915960"/>
            <a:chExt cx="2626277" cy="1925235"/>
          </a:xfrm>
        </p:grpSpPr>
        <p:pic>
          <p:nvPicPr>
            <p:cNvPr id="11" name="Graphic 10">
              <a:extLst>
                <a:ext uri="{FF2B5EF4-FFF2-40B4-BE49-F238E27FC236}">
                  <a16:creationId xmlns:a16="http://schemas.microsoft.com/office/drawing/2014/main" id="{3D01EDBE-2599-43A6-B7C5-64CB73BCF9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4997" y="1915960"/>
              <a:ext cx="1470178" cy="1470178"/>
            </a:xfrm>
            <a:prstGeom prst="rect">
              <a:avLst/>
            </a:prstGeom>
          </p:spPr>
        </p:pic>
        <p:sp>
          <p:nvSpPr>
            <p:cNvPr id="13" name="TextBox 12">
              <a:extLst>
                <a:ext uri="{FF2B5EF4-FFF2-40B4-BE49-F238E27FC236}">
                  <a16:creationId xmlns:a16="http://schemas.microsoft.com/office/drawing/2014/main" id="{3CB9C66E-47F4-45C1-B500-74CE5FD1470F}"/>
                </a:ext>
              </a:extLst>
            </p:cNvPr>
            <p:cNvSpPr txBox="1"/>
            <p:nvPr/>
          </p:nvSpPr>
          <p:spPr>
            <a:xfrm>
              <a:off x="126947" y="3471863"/>
              <a:ext cx="2626277" cy="369332"/>
            </a:xfrm>
            <a:prstGeom prst="rect">
              <a:avLst/>
            </a:prstGeom>
            <a:noFill/>
          </p:spPr>
          <p:txBody>
            <a:bodyPr wrap="square" rtlCol="0">
              <a:spAutoFit/>
            </a:bodyPr>
            <a:lstStyle/>
            <a:p>
              <a:r>
                <a:rPr lang="en-US" b="1" dirty="0">
                  <a:solidFill>
                    <a:srgbClr val="2A355F"/>
                  </a:solidFill>
                </a:rPr>
                <a:t>Azure Kubernetes Service</a:t>
              </a:r>
            </a:p>
          </p:txBody>
        </p:sp>
      </p:grpSp>
      <p:grpSp>
        <p:nvGrpSpPr>
          <p:cNvPr id="14" name="Group 13">
            <a:extLst>
              <a:ext uri="{FF2B5EF4-FFF2-40B4-BE49-F238E27FC236}">
                <a16:creationId xmlns:a16="http://schemas.microsoft.com/office/drawing/2014/main" id="{93B55508-321E-41B9-BADB-58B666FB393A}"/>
              </a:ext>
            </a:extLst>
          </p:cNvPr>
          <p:cNvGrpSpPr/>
          <p:nvPr/>
        </p:nvGrpSpPr>
        <p:grpSpPr>
          <a:xfrm>
            <a:off x="3390779" y="1915960"/>
            <a:ext cx="2249718" cy="1925235"/>
            <a:chOff x="3390779" y="1915960"/>
            <a:chExt cx="2249718" cy="1925235"/>
          </a:xfrm>
        </p:grpSpPr>
        <p:pic>
          <p:nvPicPr>
            <p:cNvPr id="15" name="Graphic 14">
              <a:extLst>
                <a:ext uri="{FF2B5EF4-FFF2-40B4-BE49-F238E27FC236}">
                  <a16:creationId xmlns:a16="http://schemas.microsoft.com/office/drawing/2014/main" id="{60AD3FC3-7CB1-447E-8417-1F8FBF06A3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780549" y="1915960"/>
              <a:ext cx="1470178" cy="1470178"/>
            </a:xfrm>
            <a:prstGeom prst="rect">
              <a:avLst/>
            </a:prstGeom>
          </p:spPr>
        </p:pic>
        <p:sp>
          <p:nvSpPr>
            <p:cNvPr id="16" name="TextBox 15">
              <a:extLst>
                <a:ext uri="{FF2B5EF4-FFF2-40B4-BE49-F238E27FC236}">
                  <a16:creationId xmlns:a16="http://schemas.microsoft.com/office/drawing/2014/main" id="{D7AA0A27-416F-4417-B68B-38CB473CA3A7}"/>
                </a:ext>
              </a:extLst>
            </p:cNvPr>
            <p:cNvSpPr txBox="1"/>
            <p:nvPr/>
          </p:nvSpPr>
          <p:spPr>
            <a:xfrm>
              <a:off x="3390779" y="3471863"/>
              <a:ext cx="2249718" cy="369332"/>
            </a:xfrm>
            <a:prstGeom prst="rect">
              <a:avLst/>
            </a:prstGeom>
            <a:noFill/>
          </p:spPr>
          <p:txBody>
            <a:bodyPr wrap="none" rtlCol="0">
              <a:spAutoFit/>
            </a:bodyPr>
            <a:lstStyle/>
            <a:p>
              <a:r>
                <a:rPr lang="en-US" b="1" dirty="0">
                  <a:solidFill>
                    <a:srgbClr val="2A355F"/>
                  </a:solidFill>
                </a:rPr>
                <a:t>Azure Container Apps</a:t>
              </a:r>
            </a:p>
          </p:txBody>
        </p:sp>
      </p:grpSp>
      <p:grpSp>
        <p:nvGrpSpPr>
          <p:cNvPr id="20" name="Group 19">
            <a:extLst>
              <a:ext uri="{FF2B5EF4-FFF2-40B4-BE49-F238E27FC236}">
                <a16:creationId xmlns:a16="http://schemas.microsoft.com/office/drawing/2014/main" id="{8019CDF1-3255-4C82-BF3F-898C5CE99E82}"/>
              </a:ext>
            </a:extLst>
          </p:cNvPr>
          <p:cNvGrpSpPr/>
          <p:nvPr/>
        </p:nvGrpSpPr>
        <p:grpSpPr>
          <a:xfrm>
            <a:off x="6636473" y="1915960"/>
            <a:ext cx="1909433" cy="1925235"/>
            <a:chOff x="6636473" y="1915960"/>
            <a:chExt cx="1909433" cy="1925235"/>
          </a:xfrm>
        </p:grpSpPr>
        <p:pic>
          <p:nvPicPr>
            <p:cNvPr id="21" name="Graphic 20">
              <a:extLst>
                <a:ext uri="{FF2B5EF4-FFF2-40B4-BE49-F238E27FC236}">
                  <a16:creationId xmlns:a16="http://schemas.microsoft.com/office/drawing/2014/main" id="{F6430BB9-5887-4E36-8AB7-E2BEE387F9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856101" y="1915960"/>
              <a:ext cx="1470178" cy="1470178"/>
            </a:xfrm>
            <a:prstGeom prst="rect">
              <a:avLst/>
            </a:prstGeom>
          </p:spPr>
        </p:pic>
        <p:sp>
          <p:nvSpPr>
            <p:cNvPr id="22" name="TextBox 21">
              <a:extLst>
                <a:ext uri="{FF2B5EF4-FFF2-40B4-BE49-F238E27FC236}">
                  <a16:creationId xmlns:a16="http://schemas.microsoft.com/office/drawing/2014/main" id="{3B854DBE-2318-4F0B-B231-1D1142260EB3}"/>
                </a:ext>
              </a:extLst>
            </p:cNvPr>
            <p:cNvSpPr txBox="1"/>
            <p:nvPr/>
          </p:nvSpPr>
          <p:spPr>
            <a:xfrm>
              <a:off x="6636473" y="3471863"/>
              <a:ext cx="1909433" cy="369332"/>
            </a:xfrm>
            <a:prstGeom prst="rect">
              <a:avLst/>
            </a:prstGeom>
            <a:noFill/>
          </p:spPr>
          <p:txBody>
            <a:bodyPr wrap="none" rtlCol="0">
              <a:spAutoFit/>
            </a:bodyPr>
            <a:lstStyle/>
            <a:p>
              <a:r>
                <a:rPr lang="en-US" b="1" dirty="0">
                  <a:solidFill>
                    <a:srgbClr val="2A355F"/>
                  </a:solidFill>
                </a:rPr>
                <a:t>Azure App Service</a:t>
              </a:r>
            </a:p>
          </p:txBody>
        </p:sp>
      </p:grpSp>
      <p:grpSp>
        <p:nvGrpSpPr>
          <p:cNvPr id="23" name="Group 22">
            <a:extLst>
              <a:ext uri="{FF2B5EF4-FFF2-40B4-BE49-F238E27FC236}">
                <a16:creationId xmlns:a16="http://schemas.microsoft.com/office/drawing/2014/main" id="{4F2366DC-39FC-40C9-9C31-4B91024CECC9}"/>
              </a:ext>
            </a:extLst>
          </p:cNvPr>
          <p:cNvGrpSpPr/>
          <p:nvPr/>
        </p:nvGrpSpPr>
        <p:grpSpPr>
          <a:xfrm>
            <a:off x="9854745" y="1873097"/>
            <a:ext cx="1708609" cy="1968098"/>
            <a:chOff x="9854745" y="1873097"/>
            <a:chExt cx="1708609" cy="1968098"/>
          </a:xfrm>
        </p:grpSpPr>
        <p:pic>
          <p:nvPicPr>
            <p:cNvPr id="24" name="Graphic 23">
              <a:extLst>
                <a:ext uri="{FF2B5EF4-FFF2-40B4-BE49-F238E27FC236}">
                  <a16:creationId xmlns:a16="http://schemas.microsoft.com/office/drawing/2014/main" id="{7AFAF9DA-A7CC-4160-90B3-8A569CA2EF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931099" y="1873097"/>
              <a:ext cx="1555903" cy="1555903"/>
            </a:xfrm>
            <a:prstGeom prst="rect">
              <a:avLst/>
            </a:prstGeom>
          </p:spPr>
        </p:pic>
        <p:sp>
          <p:nvSpPr>
            <p:cNvPr id="25" name="TextBox 24">
              <a:extLst>
                <a:ext uri="{FF2B5EF4-FFF2-40B4-BE49-F238E27FC236}">
                  <a16:creationId xmlns:a16="http://schemas.microsoft.com/office/drawing/2014/main" id="{BC46621C-ECFF-40B6-943F-DC4AFBE75760}"/>
                </a:ext>
              </a:extLst>
            </p:cNvPr>
            <p:cNvSpPr txBox="1"/>
            <p:nvPr/>
          </p:nvSpPr>
          <p:spPr>
            <a:xfrm>
              <a:off x="9854745" y="3471863"/>
              <a:ext cx="1708609" cy="369332"/>
            </a:xfrm>
            <a:prstGeom prst="rect">
              <a:avLst/>
            </a:prstGeom>
            <a:noFill/>
          </p:spPr>
          <p:txBody>
            <a:bodyPr wrap="none" rtlCol="0">
              <a:spAutoFit/>
            </a:bodyPr>
            <a:lstStyle/>
            <a:p>
              <a:r>
                <a:rPr lang="en-US" b="1" dirty="0">
                  <a:solidFill>
                    <a:srgbClr val="2A355F"/>
                  </a:solidFill>
                </a:rPr>
                <a:t>Azure Functions</a:t>
              </a:r>
            </a:p>
          </p:txBody>
        </p:sp>
      </p:grpSp>
    </p:spTree>
    <p:extLst>
      <p:ext uri="{BB962C8B-B14F-4D97-AF65-F5344CB8AC3E}">
        <p14:creationId xmlns:p14="http://schemas.microsoft.com/office/powerpoint/2010/main" val="3899402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BC47-FF3A-4791-8CB8-1FF8AE7A7381}"/>
              </a:ext>
            </a:extLst>
          </p:cNvPr>
          <p:cNvSpPr>
            <a:spLocks noGrp="1"/>
          </p:cNvSpPr>
          <p:nvPr>
            <p:ph type="title"/>
          </p:nvPr>
        </p:nvSpPr>
        <p:spPr/>
        <p:txBody>
          <a:bodyPr/>
          <a:lstStyle/>
          <a:p>
            <a:r>
              <a:rPr lang="en-US" dirty="0"/>
              <a:t>Azure Serverless Offerings &amp; Tools</a:t>
            </a:r>
          </a:p>
        </p:txBody>
      </p:sp>
      <p:sp>
        <p:nvSpPr>
          <p:cNvPr id="12" name="Rectangle 11">
            <a:extLst>
              <a:ext uri="{FF2B5EF4-FFF2-40B4-BE49-F238E27FC236}">
                <a16:creationId xmlns:a16="http://schemas.microsoft.com/office/drawing/2014/main" id="{9D8F0F7B-069B-4918-8FB4-E920AD4ED2DA}"/>
              </a:ext>
            </a:extLst>
          </p:cNvPr>
          <p:cNvSpPr/>
          <p:nvPr/>
        </p:nvSpPr>
        <p:spPr>
          <a:xfrm>
            <a:off x="4350183" y="4277520"/>
            <a:ext cx="3491661" cy="923330"/>
          </a:xfrm>
          <a:prstGeom prst="rect">
            <a:avLst/>
          </a:prstGeom>
          <a:noFill/>
        </p:spPr>
        <p:txBody>
          <a:bodyPr wrap="none" lIns="91440" tIns="45720" rIns="91440" bIns="45720">
            <a:spAutoFit/>
          </a:bodyPr>
          <a:lstStyle/>
          <a:p>
            <a:pPr algn="ctr"/>
            <a:r>
              <a:rPr lang="en-US" sz="5400" b="0" cap="none" spc="0" dirty="0">
                <a:ln w="0"/>
                <a:solidFill>
                  <a:srgbClr val="5C005C"/>
                </a:solidFill>
                <a:effectLst>
                  <a:outerShdw blurRad="38100" dist="25400" dir="5400000" algn="ctr" rotWithShape="0">
                    <a:srgbClr val="6E747A">
                      <a:alpha val="43000"/>
                    </a:srgbClr>
                  </a:outerShdw>
                </a:effectLst>
                <a:latin typeface="Kamerik205 8" panose="020B0803030600020004" pitchFamily="34" charset="0"/>
              </a:rPr>
              <a:t>Analytics</a:t>
            </a:r>
          </a:p>
        </p:txBody>
      </p:sp>
      <p:grpSp>
        <p:nvGrpSpPr>
          <p:cNvPr id="7" name="Group 6">
            <a:extLst>
              <a:ext uri="{FF2B5EF4-FFF2-40B4-BE49-F238E27FC236}">
                <a16:creationId xmlns:a16="http://schemas.microsoft.com/office/drawing/2014/main" id="{5CE5D74E-4AC0-4A73-8DFC-E0521CCB1A22}"/>
              </a:ext>
            </a:extLst>
          </p:cNvPr>
          <p:cNvGrpSpPr/>
          <p:nvPr/>
        </p:nvGrpSpPr>
        <p:grpSpPr>
          <a:xfrm>
            <a:off x="4900964" y="1915960"/>
            <a:ext cx="2390078" cy="1925235"/>
            <a:chOff x="6272676" y="1915960"/>
            <a:chExt cx="2390078" cy="1925235"/>
          </a:xfrm>
        </p:grpSpPr>
        <p:pic>
          <p:nvPicPr>
            <p:cNvPr id="8" name="Graphic 7">
              <a:extLst>
                <a:ext uri="{FF2B5EF4-FFF2-40B4-BE49-F238E27FC236}">
                  <a16:creationId xmlns:a16="http://schemas.microsoft.com/office/drawing/2014/main" id="{CF8B4DE0-CA11-40D1-BF40-0D3F20CDB9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32623" y="1915960"/>
              <a:ext cx="1470178" cy="1470178"/>
            </a:xfrm>
            <a:prstGeom prst="rect">
              <a:avLst/>
            </a:prstGeom>
          </p:spPr>
        </p:pic>
        <p:sp>
          <p:nvSpPr>
            <p:cNvPr id="9" name="TextBox 8">
              <a:extLst>
                <a:ext uri="{FF2B5EF4-FFF2-40B4-BE49-F238E27FC236}">
                  <a16:creationId xmlns:a16="http://schemas.microsoft.com/office/drawing/2014/main" id="{3F752F1C-2E81-4D60-8C9C-44C7E9277B71}"/>
                </a:ext>
              </a:extLst>
            </p:cNvPr>
            <p:cNvSpPr txBox="1"/>
            <p:nvPr/>
          </p:nvSpPr>
          <p:spPr>
            <a:xfrm>
              <a:off x="6272676" y="3471863"/>
              <a:ext cx="2390078" cy="369332"/>
            </a:xfrm>
            <a:prstGeom prst="rect">
              <a:avLst/>
            </a:prstGeom>
            <a:noFill/>
          </p:spPr>
          <p:txBody>
            <a:bodyPr wrap="none" rtlCol="0">
              <a:spAutoFit/>
            </a:bodyPr>
            <a:lstStyle/>
            <a:p>
              <a:pPr algn="ctr"/>
              <a:r>
                <a:rPr lang="en-US" b="1" dirty="0">
                  <a:solidFill>
                    <a:srgbClr val="2A355F"/>
                  </a:solidFill>
                </a:rPr>
                <a:t>Azure Stream Analytics</a:t>
              </a:r>
            </a:p>
          </p:txBody>
        </p:sp>
      </p:grpSp>
    </p:spTree>
    <p:extLst>
      <p:ext uri="{BB962C8B-B14F-4D97-AF65-F5344CB8AC3E}">
        <p14:creationId xmlns:p14="http://schemas.microsoft.com/office/powerpoint/2010/main" val="355065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4F5F0-B17A-4D28-B64C-4EEFD7EE5126}"/>
              </a:ext>
            </a:extLst>
          </p:cNvPr>
          <p:cNvSpPr>
            <a:spLocks noGrp="1"/>
          </p:cNvSpPr>
          <p:nvPr>
            <p:ph type="title"/>
          </p:nvPr>
        </p:nvSpPr>
        <p:spPr/>
        <p:txBody>
          <a:bodyPr/>
          <a:lstStyle/>
          <a:p>
            <a:r>
              <a:rPr lang="en-US" dirty="0"/>
              <a:t>Azure Functions Basics</a:t>
            </a:r>
          </a:p>
        </p:txBody>
      </p:sp>
      <p:sp>
        <p:nvSpPr>
          <p:cNvPr id="3" name="Text Placeholder 2">
            <a:extLst>
              <a:ext uri="{FF2B5EF4-FFF2-40B4-BE49-F238E27FC236}">
                <a16:creationId xmlns:a16="http://schemas.microsoft.com/office/drawing/2014/main" id="{F065FAAC-CB18-4F79-A1FB-504456ED870F}"/>
              </a:ext>
            </a:extLst>
          </p:cNvPr>
          <p:cNvSpPr>
            <a:spLocks noGrp="1"/>
          </p:cNvSpPr>
          <p:nvPr>
            <p:ph type="body" idx="1"/>
          </p:nvPr>
        </p:nvSpPr>
        <p:spPr/>
        <p:txBody>
          <a:bodyPr/>
          <a:lstStyle/>
          <a:p>
            <a:r>
              <a:rPr lang="en-US" dirty="0"/>
              <a:t>Beyond Hello World: Getting Deeper into Azure Functions</a:t>
            </a:r>
          </a:p>
        </p:txBody>
      </p:sp>
    </p:spTree>
    <p:extLst>
      <p:ext uri="{BB962C8B-B14F-4D97-AF65-F5344CB8AC3E}">
        <p14:creationId xmlns:p14="http://schemas.microsoft.com/office/powerpoint/2010/main" val="2763010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171F-3DC1-4FF0-8B25-1D76561C7F2B}"/>
              </a:ext>
            </a:extLst>
          </p:cNvPr>
          <p:cNvSpPr>
            <a:spLocks noGrp="1"/>
          </p:cNvSpPr>
          <p:nvPr>
            <p:ph type="title"/>
          </p:nvPr>
        </p:nvSpPr>
        <p:spPr/>
        <p:txBody>
          <a:bodyPr/>
          <a:lstStyle/>
          <a:p>
            <a:r>
              <a:rPr lang="en-US" dirty="0"/>
              <a:t>Azure Functions</a:t>
            </a:r>
          </a:p>
        </p:txBody>
      </p:sp>
      <p:pic>
        <p:nvPicPr>
          <p:cNvPr id="14" name="Graphic 13">
            <a:extLst>
              <a:ext uri="{FF2B5EF4-FFF2-40B4-BE49-F238E27FC236}">
                <a16:creationId xmlns:a16="http://schemas.microsoft.com/office/drawing/2014/main" id="{65A1F167-1829-4270-9C8E-FA8A9E9C93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721179" y="1763043"/>
            <a:ext cx="3433301" cy="3433301"/>
          </a:xfrm>
          <a:prstGeom prst="rect">
            <a:avLst/>
          </a:prstGeom>
        </p:spPr>
      </p:pic>
      <p:pic>
        <p:nvPicPr>
          <p:cNvPr id="15" name="Picture 14">
            <a:extLst>
              <a:ext uri="{FF2B5EF4-FFF2-40B4-BE49-F238E27FC236}">
                <a16:creationId xmlns:a16="http://schemas.microsoft.com/office/drawing/2014/main" id="{21A7834A-9EE3-4CB8-9677-8B191E258C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653" y="1768015"/>
            <a:ext cx="3605567" cy="3435996"/>
          </a:xfrm>
          <a:prstGeom prst="rect">
            <a:avLst/>
          </a:prstGeom>
        </p:spPr>
      </p:pic>
      <p:pic>
        <p:nvPicPr>
          <p:cNvPr id="16" name="Picture 15">
            <a:extLst>
              <a:ext uri="{FF2B5EF4-FFF2-40B4-BE49-F238E27FC236}">
                <a16:creationId xmlns:a16="http://schemas.microsoft.com/office/drawing/2014/main" id="{5B92E4F1-1BF0-4B1F-A968-E98F605046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58318" y="1763043"/>
            <a:ext cx="4072553" cy="3593904"/>
          </a:xfrm>
          <a:prstGeom prst="rect">
            <a:avLst/>
          </a:prstGeom>
        </p:spPr>
      </p:pic>
      <p:sp>
        <p:nvSpPr>
          <p:cNvPr id="17" name="Rectangle 16">
            <a:extLst>
              <a:ext uri="{FF2B5EF4-FFF2-40B4-BE49-F238E27FC236}">
                <a16:creationId xmlns:a16="http://schemas.microsoft.com/office/drawing/2014/main" id="{24A575FD-D556-4B22-A1A4-5EC0443239EB}"/>
              </a:ext>
            </a:extLst>
          </p:cNvPr>
          <p:cNvSpPr/>
          <p:nvPr/>
        </p:nvSpPr>
        <p:spPr>
          <a:xfrm>
            <a:off x="8955741" y="1154206"/>
            <a:ext cx="3361739" cy="769441"/>
          </a:xfrm>
          <a:prstGeom prst="rect">
            <a:avLst/>
          </a:prstGeom>
        </p:spPr>
        <p:txBody>
          <a:bodyPr wrap="square">
            <a:spAutoFit/>
          </a:bodyPr>
          <a:lstStyle/>
          <a:p>
            <a:r>
              <a:rPr lang="en-US" sz="4400" dirty="0">
                <a:solidFill>
                  <a:srgbClr val="2A355F"/>
                </a:solidFill>
                <a:latin typeface="Oswald bold" panose="00000800000000000000" pitchFamily="2" charset="0"/>
                <a:ea typeface="Segoe UI" panose="020B0502040204020203" pitchFamily="34" charset="0"/>
                <a:cs typeface="Segoe UI" panose="020B0502040204020203" pitchFamily="34" charset="0"/>
              </a:rPr>
              <a:t>Events + data</a:t>
            </a:r>
            <a:endParaRPr lang="en-US" sz="4000" dirty="0">
              <a:solidFill>
                <a:srgbClr val="2A355F"/>
              </a:solidFill>
              <a:latin typeface="Oswald bold" panose="00000800000000000000" pitchFamily="2" charset="0"/>
            </a:endParaRPr>
          </a:p>
        </p:txBody>
      </p:sp>
      <p:sp>
        <p:nvSpPr>
          <p:cNvPr id="18" name="Rectangle 17">
            <a:extLst>
              <a:ext uri="{FF2B5EF4-FFF2-40B4-BE49-F238E27FC236}">
                <a16:creationId xmlns:a16="http://schemas.microsoft.com/office/drawing/2014/main" id="{A40FBCB3-AFF3-4EB2-BA74-67D9ECD58F76}"/>
              </a:ext>
            </a:extLst>
          </p:cNvPr>
          <p:cNvSpPr/>
          <p:nvPr/>
        </p:nvSpPr>
        <p:spPr>
          <a:xfrm>
            <a:off x="1339605" y="1154205"/>
            <a:ext cx="1578407" cy="769441"/>
          </a:xfrm>
          <a:prstGeom prst="rect">
            <a:avLst/>
          </a:prstGeom>
        </p:spPr>
        <p:txBody>
          <a:bodyPr wrap="square">
            <a:spAutoFit/>
          </a:bodyPr>
          <a:lstStyle/>
          <a:p>
            <a:r>
              <a:rPr lang="en-US" sz="4400" dirty="0">
                <a:solidFill>
                  <a:srgbClr val="2A355F"/>
                </a:solidFill>
                <a:latin typeface="Oswald bold" panose="00000800000000000000" pitchFamily="2" charset="0"/>
                <a:ea typeface="Segoe UI" panose="020B0502040204020203" pitchFamily="34" charset="0"/>
                <a:cs typeface="Segoe UI" panose="020B0502040204020203" pitchFamily="34" charset="0"/>
              </a:rPr>
              <a:t>Code</a:t>
            </a:r>
            <a:endParaRPr lang="en-US" sz="4000" dirty="0">
              <a:solidFill>
                <a:srgbClr val="2A355F"/>
              </a:solidFill>
              <a:latin typeface="Oswald bold" panose="00000800000000000000" pitchFamily="2" charset="0"/>
            </a:endParaRPr>
          </a:p>
        </p:txBody>
      </p:sp>
      <p:sp>
        <p:nvSpPr>
          <p:cNvPr id="19" name="Plus 17">
            <a:extLst>
              <a:ext uri="{FF2B5EF4-FFF2-40B4-BE49-F238E27FC236}">
                <a16:creationId xmlns:a16="http://schemas.microsoft.com/office/drawing/2014/main" id="{A5CFE4C4-CC74-4054-8222-0EE26663E75D}"/>
              </a:ext>
            </a:extLst>
          </p:cNvPr>
          <p:cNvSpPr/>
          <p:nvPr/>
        </p:nvSpPr>
        <p:spPr bwMode="auto">
          <a:xfrm>
            <a:off x="5128230" y="1763043"/>
            <a:ext cx="2619200" cy="2530105"/>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1401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par>
                          <p:cTn id="17" fill="hold">
                            <p:stCondLst>
                              <p:cond delay="0"/>
                            </p:stCondLst>
                            <p:childTnLst>
                              <p:par>
                                <p:cTn id="18" presetID="42" presetClass="path" presetSubtype="0" accel="50000" decel="50000" fill="hold" nodeType="afterEffect">
                                  <p:stCondLst>
                                    <p:cond delay="0"/>
                                  </p:stCondLst>
                                  <p:childTnLst>
                                    <p:animMotion origin="layout" path="M 1.04167E-6 -1.48148E-6 L -0.38789 -0.00231 " pathEditMode="relative" rAng="0" ptsTypes="AA">
                                      <p:cBhvr>
                                        <p:cTn id="19" dur="1000" fill="hold"/>
                                        <p:tgtEl>
                                          <p:spTgt spid="16"/>
                                        </p:tgtEl>
                                        <p:attrNameLst>
                                          <p:attrName>ppt_x</p:attrName>
                                          <p:attrName>ppt_y</p:attrName>
                                        </p:attrNameLst>
                                      </p:cBhvr>
                                      <p:rCtr x="-19401" y="-116"/>
                                    </p:animMotion>
                                  </p:childTnLst>
                                </p:cTn>
                              </p:par>
                              <p:par>
                                <p:cTn id="20" presetID="42" presetClass="path" presetSubtype="0" accel="50000" decel="50000" fill="hold" nodeType="withEffect">
                                  <p:stCondLst>
                                    <p:cond delay="0"/>
                                  </p:stCondLst>
                                  <p:childTnLst>
                                    <p:animMotion origin="layout" path="M 3.125E-6 -3.33333E-6 L 0.39362 -0.00833 " pathEditMode="relative" rAng="0" ptsTypes="AA">
                                      <p:cBhvr>
                                        <p:cTn id="21" dur="1000" fill="hold"/>
                                        <p:tgtEl>
                                          <p:spTgt spid="15"/>
                                        </p:tgtEl>
                                        <p:attrNameLst>
                                          <p:attrName>ppt_x</p:attrName>
                                          <p:attrName>ppt_y</p:attrName>
                                        </p:attrNameLst>
                                      </p:cBhvr>
                                      <p:rCtr x="19674" y="-417"/>
                                    </p:animMotion>
                                  </p:childTnLst>
                                </p:cTn>
                              </p:par>
                              <p:par>
                                <p:cTn id="22" presetID="10" presetClass="exit" presetSubtype="0" fill="hold" nodeType="withEffect">
                                  <p:stCondLst>
                                    <p:cond delay="500"/>
                                  </p:stCondLst>
                                  <p:childTnLst>
                                    <p:animEffect transition="out" filter="fade">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par>
                                <p:cTn id="25" presetID="10" presetClass="exit" presetSubtype="0" fill="hold" nodeType="withEffect">
                                  <p:stCondLst>
                                    <p:cond delay="50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par>
                                <p:cTn id="28" presetID="10" presetClass="entr" presetSubtype="0" fill="hold" nodeType="withEffect">
                                  <p:stCondLst>
                                    <p:cond delay="50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 presetClass="exit" presetSubtype="0" fill="hold" grpId="1" nodeType="withEffect">
                                  <p:stCondLst>
                                    <p:cond delay="500"/>
                                  </p:stCondLst>
                                  <p:childTnLst>
                                    <p:set>
                                      <p:cBhvr>
                                        <p:cTn id="32" dur="1" fill="hold">
                                          <p:stCondLst>
                                            <p:cond delay="0"/>
                                          </p:stCondLst>
                                        </p:cTn>
                                        <p:tgtEl>
                                          <p:spTgt spid="19"/>
                                        </p:tgtEl>
                                        <p:attrNameLst>
                                          <p:attrName>style.visibility</p:attrName>
                                        </p:attrNameLst>
                                      </p:cBhvr>
                                      <p:to>
                                        <p:strVal val="hidden"/>
                                      </p:to>
                                    </p:set>
                                  </p:childTnLst>
                                </p:cTn>
                              </p:par>
                              <p:par>
                                <p:cTn id="33" presetID="10" presetClass="exit" presetSubtype="0" fill="hold" grpId="1" nodeType="withEffect">
                                  <p:stCondLst>
                                    <p:cond delay="500"/>
                                  </p:stCondLst>
                                  <p:childTnLst>
                                    <p:animEffect transition="out" filter="fade">
                                      <p:cBhvr>
                                        <p:cTn id="34" dur="500"/>
                                        <p:tgtEl>
                                          <p:spTgt spid="17"/>
                                        </p:tgtEl>
                                      </p:cBhvr>
                                    </p:animEffect>
                                    <p:set>
                                      <p:cBhvr>
                                        <p:cTn id="35" dur="1" fill="hold">
                                          <p:stCondLst>
                                            <p:cond delay="499"/>
                                          </p:stCondLst>
                                        </p:cTn>
                                        <p:tgtEl>
                                          <p:spTgt spid="17"/>
                                        </p:tgtEl>
                                        <p:attrNameLst>
                                          <p:attrName>style.visibility</p:attrName>
                                        </p:attrNameLst>
                                      </p:cBhvr>
                                      <p:to>
                                        <p:strVal val="hidden"/>
                                      </p:to>
                                    </p:set>
                                  </p:childTnLst>
                                </p:cTn>
                              </p:par>
                              <p:par>
                                <p:cTn id="36" presetID="10" presetClass="exit" presetSubtype="0" fill="hold" grpId="1" nodeType="withEffect">
                                  <p:stCondLst>
                                    <p:cond delay="50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P spid="19" grpId="0" animBg="1"/>
      <p:bldP spid="1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09AD9-CC2D-4CFD-B324-3F69572BA273}"/>
              </a:ext>
            </a:extLst>
          </p:cNvPr>
          <p:cNvSpPr>
            <a:spLocks noGrp="1"/>
          </p:cNvSpPr>
          <p:nvPr>
            <p:ph type="title"/>
          </p:nvPr>
        </p:nvSpPr>
        <p:spPr/>
        <p:txBody>
          <a:bodyPr/>
          <a:lstStyle/>
          <a:p>
            <a:r>
              <a:rPr lang="en-US" dirty="0"/>
              <a:t>Choice of Language</a:t>
            </a:r>
          </a:p>
        </p:txBody>
      </p:sp>
      <p:pic>
        <p:nvPicPr>
          <p:cNvPr id="3" name="Picture 2">
            <a:extLst>
              <a:ext uri="{FF2B5EF4-FFF2-40B4-BE49-F238E27FC236}">
                <a16:creationId xmlns:a16="http://schemas.microsoft.com/office/drawing/2014/main" id="{B947A72A-E6C4-4362-BCEB-2E9444A4256E}"/>
              </a:ext>
            </a:extLst>
          </p:cNvPr>
          <p:cNvPicPr>
            <a:picLocks noChangeAspect="1"/>
          </p:cNvPicPr>
          <p:nvPr/>
        </p:nvPicPr>
        <p:blipFill rotWithShape="1">
          <a:blip r:embed="rId3">
            <a:extLst>
              <a:ext uri="{28A0092B-C50C-407E-A947-70E740481C1C}">
                <a14:useLocalDpi xmlns:a14="http://schemas.microsoft.com/office/drawing/2010/main" val="0"/>
              </a:ext>
            </a:extLst>
          </a:blip>
          <a:srcRect l="24105" t="22745" r="26916" b="18039"/>
          <a:stretch/>
        </p:blipFill>
        <p:spPr>
          <a:xfrm>
            <a:off x="5103158" y="1502190"/>
            <a:ext cx="1985683" cy="2196617"/>
          </a:xfrm>
          <a:prstGeom prst="rect">
            <a:avLst/>
          </a:prstGeom>
        </p:spPr>
      </p:pic>
      <p:pic>
        <p:nvPicPr>
          <p:cNvPr id="4" name="Picture 3">
            <a:extLst>
              <a:ext uri="{FF2B5EF4-FFF2-40B4-BE49-F238E27FC236}">
                <a16:creationId xmlns:a16="http://schemas.microsoft.com/office/drawing/2014/main" id="{4DD38FE5-F842-4548-85F4-A39216364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0539" y="2482560"/>
            <a:ext cx="1595864" cy="1813932"/>
          </a:xfrm>
          <a:prstGeom prst="rect">
            <a:avLst/>
          </a:prstGeom>
        </p:spPr>
      </p:pic>
      <p:pic>
        <p:nvPicPr>
          <p:cNvPr id="5" name="Picture 4">
            <a:extLst>
              <a:ext uri="{FF2B5EF4-FFF2-40B4-BE49-F238E27FC236}">
                <a16:creationId xmlns:a16="http://schemas.microsoft.com/office/drawing/2014/main" id="{10FBF995-86EB-4342-B100-D70F418E10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9156" y="2348216"/>
            <a:ext cx="2082619" cy="2082619"/>
          </a:xfrm>
          <a:prstGeom prst="rect">
            <a:avLst/>
          </a:prstGeom>
        </p:spPr>
      </p:pic>
      <p:pic>
        <p:nvPicPr>
          <p:cNvPr id="6" name="Picture 5">
            <a:extLst>
              <a:ext uri="{FF2B5EF4-FFF2-40B4-BE49-F238E27FC236}">
                <a16:creationId xmlns:a16="http://schemas.microsoft.com/office/drawing/2014/main" id="{1D6EE57E-405E-4F15-B3A1-84EFD6AB3D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4740" y="4115478"/>
            <a:ext cx="831288" cy="1404203"/>
          </a:xfrm>
          <a:prstGeom prst="rect">
            <a:avLst/>
          </a:prstGeom>
        </p:spPr>
      </p:pic>
      <p:pic>
        <p:nvPicPr>
          <p:cNvPr id="7" name="Picture 6">
            <a:extLst>
              <a:ext uri="{FF2B5EF4-FFF2-40B4-BE49-F238E27FC236}">
                <a16:creationId xmlns:a16="http://schemas.microsoft.com/office/drawing/2014/main" id="{A2F1045A-C2F9-4A3F-A7E4-5724335E6E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1269" y="4817579"/>
            <a:ext cx="2543173" cy="738029"/>
          </a:xfrm>
          <a:prstGeom prst="rect">
            <a:avLst/>
          </a:prstGeom>
        </p:spPr>
      </p:pic>
      <p:pic>
        <p:nvPicPr>
          <p:cNvPr id="8" name="Picture 7">
            <a:extLst>
              <a:ext uri="{FF2B5EF4-FFF2-40B4-BE49-F238E27FC236}">
                <a16:creationId xmlns:a16="http://schemas.microsoft.com/office/drawing/2014/main" id="{3AB2787D-4ADA-4668-8205-B2319A5946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09934" y="4649707"/>
            <a:ext cx="981881" cy="920381"/>
          </a:xfrm>
          <a:prstGeom prst="rect">
            <a:avLst/>
          </a:prstGeom>
        </p:spPr>
      </p:pic>
      <p:pic>
        <p:nvPicPr>
          <p:cNvPr id="9" name="Picture 8">
            <a:extLst>
              <a:ext uri="{FF2B5EF4-FFF2-40B4-BE49-F238E27FC236}">
                <a16:creationId xmlns:a16="http://schemas.microsoft.com/office/drawing/2014/main" id="{53642BC3-8423-47B9-8E8A-D18B2E84FC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83486" y="4572808"/>
            <a:ext cx="1227570" cy="1227570"/>
          </a:xfrm>
          <a:prstGeom prst="rect">
            <a:avLst/>
          </a:prstGeom>
        </p:spPr>
      </p:pic>
    </p:spTree>
    <p:extLst>
      <p:ext uri="{BB962C8B-B14F-4D97-AF65-F5344CB8AC3E}">
        <p14:creationId xmlns:p14="http://schemas.microsoft.com/office/powerpoint/2010/main" val="381193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ABEB-0AA2-40B3-953F-2D0CD3E5D1E8}"/>
              </a:ext>
            </a:extLst>
          </p:cNvPr>
          <p:cNvSpPr>
            <a:spLocks noGrp="1"/>
          </p:cNvSpPr>
          <p:nvPr>
            <p:ph type="title"/>
          </p:nvPr>
        </p:nvSpPr>
        <p:spPr/>
        <p:txBody>
          <a:bodyPr/>
          <a:lstStyle/>
          <a:p>
            <a:r>
              <a:rPr lang="en-US" dirty="0"/>
              <a:t>Bring your own dependencies</a:t>
            </a:r>
          </a:p>
        </p:txBody>
      </p:sp>
      <p:pic>
        <p:nvPicPr>
          <p:cNvPr id="3" name="Picture 2">
            <a:extLst>
              <a:ext uri="{FF2B5EF4-FFF2-40B4-BE49-F238E27FC236}">
                <a16:creationId xmlns:a16="http://schemas.microsoft.com/office/drawing/2014/main" id="{5C8C1569-3D4A-4712-841F-FD1094A62A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292" y="1549294"/>
            <a:ext cx="3633134" cy="3529953"/>
          </a:xfrm>
          <a:prstGeom prst="rect">
            <a:avLst/>
          </a:prstGeom>
        </p:spPr>
      </p:pic>
      <p:pic>
        <p:nvPicPr>
          <p:cNvPr id="4" name="Picture 3">
            <a:extLst>
              <a:ext uri="{FF2B5EF4-FFF2-40B4-BE49-F238E27FC236}">
                <a16:creationId xmlns:a16="http://schemas.microsoft.com/office/drawing/2014/main" id="{A3299F41-70FE-42EA-A8FD-C05329B3C1E1}"/>
              </a:ext>
            </a:extLst>
          </p:cNvPr>
          <p:cNvPicPr>
            <a:picLocks noChangeAspect="1"/>
          </p:cNvPicPr>
          <p:nvPr/>
        </p:nvPicPr>
        <p:blipFill rotWithShape="1">
          <a:blip r:embed="rId4">
            <a:extLst>
              <a:ext uri="{28A0092B-C50C-407E-A947-70E740481C1C}">
                <a14:useLocalDpi xmlns:a14="http://schemas.microsoft.com/office/drawing/2010/main" val="0"/>
              </a:ext>
            </a:extLst>
          </a:blip>
          <a:srcRect t="30000" b="26666"/>
          <a:stretch/>
        </p:blipFill>
        <p:spPr>
          <a:xfrm>
            <a:off x="6096000" y="2794176"/>
            <a:ext cx="4624576" cy="2003983"/>
          </a:xfrm>
          <a:prstGeom prst="rect">
            <a:avLst/>
          </a:prstGeom>
        </p:spPr>
      </p:pic>
    </p:spTree>
    <p:extLst>
      <p:ext uri="{BB962C8B-B14F-4D97-AF65-F5344CB8AC3E}">
        <p14:creationId xmlns:p14="http://schemas.microsoft.com/office/powerpoint/2010/main" val="187280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0AE72-9D57-4217-A11B-B4D20FCA33F0}"/>
              </a:ext>
            </a:extLst>
          </p:cNvPr>
          <p:cNvSpPr>
            <a:spLocks noGrp="1"/>
          </p:cNvSpPr>
          <p:nvPr>
            <p:ph type="title"/>
          </p:nvPr>
        </p:nvSpPr>
        <p:spPr/>
        <p:txBody>
          <a:bodyPr/>
          <a:lstStyle/>
          <a:p>
            <a:r>
              <a:rPr lang="en-US" dirty="0"/>
              <a:t>Simplified Integration</a:t>
            </a:r>
          </a:p>
        </p:txBody>
      </p:sp>
      <p:pic>
        <p:nvPicPr>
          <p:cNvPr id="3" name="Picture 2">
            <a:extLst>
              <a:ext uri="{FF2B5EF4-FFF2-40B4-BE49-F238E27FC236}">
                <a16:creationId xmlns:a16="http://schemas.microsoft.com/office/drawing/2014/main" id="{65C1BBED-23D4-44C9-B50E-C98A21A90528}"/>
              </a:ext>
            </a:extLst>
          </p:cNvPr>
          <p:cNvPicPr>
            <a:picLocks noChangeAspect="1"/>
          </p:cNvPicPr>
          <p:nvPr/>
        </p:nvPicPr>
        <p:blipFill rotWithShape="1">
          <a:blip r:embed="rId3">
            <a:extLst>
              <a:ext uri="{28A0092B-C50C-407E-A947-70E740481C1C}">
                <a14:useLocalDpi xmlns:a14="http://schemas.microsoft.com/office/drawing/2010/main" val="0"/>
              </a:ext>
            </a:extLst>
          </a:blip>
          <a:srcRect l="22161" r="20200"/>
          <a:stretch/>
        </p:blipFill>
        <p:spPr>
          <a:xfrm>
            <a:off x="211843" y="1812294"/>
            <a:ext cx="1646514" cy="1499713"/>
          </a:xfrm>
          <a:prstGeom prst="rect">
            <a:avLst/>
          </a:prstGeom>
        </p:spPr>
      </p:pic>
      <p:pic>
        <p:nvPicPr>
          <p:cNvPr id="4" name="Picture 3">
            <a:extLst>
              <a:ext uri="{FF2B5EF4-FFF2-40B4-BE49-F238E27FC236}">
                <a16:creationId xmlns:a16="http://schemas.microsoft.com/office/drawing/2014/main" id="{278B7012-1BCC-4CC6-B863-0C8B52A758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7449" y="1858923"/>
            <a:ext cx="1538230" cy="1532656"/>
          </a:xfrm>
          <a:prstGeom prst="rect">
            <a:avLst/>
          </a:prstGeom>
        </p:spPr>
      </p:pic>
      <p:pic>
        <p:nvPicPr>
          <p:cNvPr id="5" name="Picture 4">
            <a:extLst>
              <a:ext uri="{FF2B5EF4-FFF2-40B4-BE49-F238E27FC236}">
                <a16:creationId xmlns:a16="http://schemas.microsoft.com/office/drawing/2014/main" id="{7C387A3D-6E3F-4F27-BB15-B24024F27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5279" y="1858923"/>
            <a:ext cx="1499713" cy="1499713"/>
          </a:xfrm>
          <a:prstGeom prst="rect">
            <a:avLst/>
          </a:prstGeom>
        </p:spPr>
      </p:pic>
      <p:pic>
        <p:nvPicPr>
          <p:cNvPr id="6" name="Picture 5">
            <a:extLst>
              <a:ext uri="{FF2B5EF4-FFF2-40B4-BE49-F238E27FC236}">
                <a16:creationId xmlns:a16="http://schemas.microsoft.com/office/drawing/2014/main" id="{7519D92A-1B29-44A3-850C-FAD95DF560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972" y="1858923"/>
            <a:ext cx="1466770" cy="1466770"/>
          </a:xfrm>
          <a:prstGeom prst="rect">
            <a:avLst/>
          </a:prstGeom>
        </p:spPr>
      </p:pic>
      <p:pic>
        <p:nvPicPr>
          <p:cNvPr id="7" name="Picture 6">
            <a:extLst>
              <a:ext uri="{FF2B5EF4-FFF2-40B4-BE49-F238E27FC236}">
                <a16:creationId xmlns:a16="http://schemas.microsoft.com/office/drawing/2014/main" id="{2354E8CA-075D-47D5-B9D2-33F0EB353156}"/>
              </a:ext>
            </a:extLst>
          </p:cNvPr>
          <p:cNvPicPr>
            <a:picLocks noChangeAspect="1"/>
          </p:cNvPicPr>
          <p:nvPr/>
        </p:nvPicPr>
        <p:blipFill rotWithShape="1">
          <a:blip r:embed="rId7">
            <a:extLst>
              <a:ext uri="{28A0092B-C50C-407E-A947-70E740481C1C}">
                <a14:useLocalDpi xmlns:a14="http://schemas.microsoft.com/office/drawing/2010/main" val="0"/>
              </a:ext>
            </a:extLst>
          </a:blip>
          <a:srcRect l="23216" r="24335"/>
          <a:stretch/>
        </p:blipFill>
        <p:spPr>
          <a:xfrm>
            <a:off x="6392601" y="1858923"/>
            <a:ext cx="1458449" cy="1466770"/>
          </a:xfrm>
          <a:prstGeom prst="rect">
            <a:avLst/>
          </a:prstGeom>
        </p:spPr>
      </p:pic>
      <p:pic>
        <p:nvPicPr>
          <p:cNvPr id="8" name="Picture 7">
            <a:extLst>
              <a:ext uri="{FF2B5EF4-FFF2-40B4-BE49-F238E27FC236}">
                <a16:creationId xmlns:a16="http://schemas.microsoft.com/office/drawing/2014/main" id="{E429F0BA-5ADC-430B-B1B8-83E8EC8717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91664" y="1793037"/>
            <a:ext cx="1538229" cy="1538229"/>
          </a:xfrm>
          <a:prstGeom prst="rect">
            <a:avLst/>
          </a:prstGeom>
        </p:spPr>
      </p:pic>
      <p:pic>
        <p:nvPicPr>
          <p:cNvPr id="9" name="Picture 8">
            <a:extLst>
              <a:ext uri="{FF2B5EF4-FFF2-40B4-BE49-F238E27FC236}">
                <a16:creationId xmlns:a16="http://schemas.microsoft.com/office/drawing/2014/main" id="{BC2ED871-2E8C-4885-9FF8-8EC65AAA82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28461" y="4084687"/>
            <a:ext cx="3523321" cy="553272"/>
          </a:xfrm>
          <a:prstGeom prst="rect">
            <a:avLst/>
          </a:prstGeom>
        </p:spPr>
      </p:pic>
      <p:pic>
        <p:nvPicPr>
          <p:cNvPr id="10" name="Picture 9">
            <a:extLst>
              <a:ext uri="{FF2B5EF4-FFF2-40B4-BE49-F238E27FC236}">
                <a16:creationId xmlns:a16="http://schemas.microsoft.com/office/drawing/2014/main" id="{5D44D528-CEC8-4B89-BED2-AF9994FD0D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218" y="3834272"/>
            <a:ext cx="3685555" cy="1108616"/>
          </a:xfrm>
          <a:prstGeom prst="rect">
            <a:avLst/>
          </a:prstGeom>
        </p:spPr>
      </p:pic>
      <p:pic>
        <p:nvPicPr>
          <p:cNvPr id="11" name="Picture 10">
            <a:extLst>
              <a:ext uri="{FF2B5EF4-FFF2-40B4-BE49-F238E27FC236}">
                <a16:creationId xmlns:a16="http://schemas.microsoft.com/office/drawing/2014/main" id="{CCA3C9D7-C45C-4B8F-B6C8-E31EFB9B42D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62615" y="3690531"/>
            <a:ext cx="1466770" cy="1466770"/>
          </a:xfrm>
          <a:prstGeom prst="rect">
            <a:avLst/>
          </a:prstGeom>
        </p:spPr>
      </p:pic>
    </p:spTree>
    <p:extLst>
      <p:ext uri="{BB962C8B-B14F-4D97-AF65-F5344CB8AC3E}">
        <p14:creationId xmlns:p14="http://schemas.microsoft.com/office/powerpoint/2010/main" val="53170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86BDD-FA5E-4007-B932-1FB547F4C77F}"/>
              </a:ext>
            </a:extLst>
          </p:cNvPr>
          <p:cNvSpPr>
            <a:spLocks noGrp="1"/>
          </p:cNvSpPr>
          <p:nvPr>
            <p:ph type="title"/>
          </p:nvPr>
        </p:nvSpPr>
        <p:spPr/>
        <p:txBody>
          <a:bodyPr/>
          <a:lstStyle/>
          <a:p>
            <a:r>
              <a:rPr lang="en-US" dirty="0"/>
              <a:t>Flexible Development</a:t>
            </a:r>
          </a:p>
        </p:txBody>
      </p:sp>
      <p:pic>
        <p:nvPicPr>
          <p:cNvPr id="3" name="Picture 2">
            <a:extLst>
              <a:ext uri="{FF2B5EF4-FFF2-40B4-BE49-F238E27FC236}">
                <a16:creationId xmlns:a16="http://schemas.microsoft.com/office/drawing/2014/main" id="{DA665D0E-E53E-410C-A190-C0DECC3D5483}"/>
              </a:ext>
            </a:extLst>
          </p:cNvPr>
          <p:cNvPicPr>
            <a:picLocks noChangeAspect="1"/>
          </p:cNvPicPr>
          <p:nvPr/>
        </p:nvPicPr>
        <p:blipFill rotWithShape="1">
          <a:blip r:embed="rId3">
            <a:extLst>
              <a:ext uri="{28A0092B-C50C-407E-A947-70E740481C1C}">
                <a14:useLocalDpi xmlns:a14="http://schemas.microsoft.com/office/drawing/2010/main" val="0"/>
              </a:ext>
            </a:extLst>
          </a:blip>
          <a:srcRect l="23401" t="3529" r="23586" b="3922"/>
          <a:stretch/>
        </p:blipFill>
        <p:spPr>
          <a:xfrm>
            <a:off x="3904707" y="1631939"/>
            <a:ext cx="1704232" cy="1686368"/>
          </a:xfrm>
          <a:prstGeom prst="rect">
            <a:avLst/>
          </a:prstGeom>
        </p:spPr>
      </p:pic>
      <p:pic>
        <p:nvPicPr>
          <p:cNvPr id="4" name="Picture 3">
            <a:extLst>
              <a:ext uri="{FF2B5EF4-FFF2-40B4-BE49-F238E27FC236}">
                <a16:creationId xmlns:a16="http://schemas.microsoft.com/office/drawing/2014/main" id="{BB0B4217-BC83-4929-8132-7F7B5A3D98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7820" y="1505861"/>
            <a:ext cx="1777675" cy="1777675"/>
          </a:xfrm>
          <a:prstGeom prst="rect">
            <a:avLst/>
          </a:prstGeom>
        </p:spPr>
      </p:pic>
      <p:pic>
        <p:nvPicPr>
          <p:cNvPr id="5" name="Picture 4">
            <a:extLst>
              <a:ext uri="{FF2B5EF4-FFF2-40B4-BE49-F238E27FC236}">
                <a16:creationId xmlns:a16="http://schemas.microsoft.com/office/drawing/2014/main" id="{41A6BD1E-5B4E-4A3A-8FF2-28174F3BFE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420" y="1568901"/>
            <a:ext cx="2377782" cy="1777674"/>
          </a:xfrm>
          <a:prstGeom prst="rect">
            <a:avLst/>
          </a:prstGeom>
        </p:spPr>
      </p:pic>
      <p:pic>
        <p:nvPicPr>
          <p:cNvPr id="6" name="Picture 5">
            <a:extLst>
              <a:ext uri="{FF2B5EF4-FFF2-40B4-BE49-F238E27FC236}">
                <a16:creationId xmlns:a16="http://schemas.microsoft.com/office/drawing/2014/main" id="{06421A62-4CAD-4CC5-92AB-C0E880B6D0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5006" y="1631939"/>
            <a:ext cx="2005573" cy="1686367"/>
          </a:xfrm>
          <a:prstGeom prst="rect">
            <a:avLst/>
          </a:prstGeom>
        </p:spPr>
      </p:pic>
      <p:grpSp>
        <p:nvGrpSpPr>
          <p:cNvPr id="7" name="Group 6">
            <a:extLst>
              <a:ext uri="{FF2B5EF4-FFF2-40B4-BE49-F238E27FC236}">
                <a16:creationId xmlns:a16="http://schemas.microsoft.com/office/drawing/2014/main" id="{2482E48C-8E5C-4AC1-81E2-58AFB450E7D3}"/>
              </a:ext>
            </a:extLst>
          </p:cNvPr>
          <p:cNvGrpSpPr/>
          <p:nvPr/>
        </p:nvGrpSpPr>
        <p:grpSpPr>
          <a:xfrm>
            <a:off x="2134778" y="3967765"/>
            <a:ext cx="2377782" cy="1684243"/>
            <a:chOff x="621420" y="3727133"/>
            <a:chExt cx="2377782" cy="1684243"/>
          </a:xfrm>
        </p:grpSpPr>
        <p:pic>
          <p:nvPicPr>
            <p:cNvPr id="8" name="Picture 7">
              <a:extLst>
                <a:ext uri="{FF2B5EF4-FFF2-40B4-BE49-F238E27FC236}">
                  <a16:creationId xmlns:a16="http://schemas.microsoft.com/office/drawing/2014/main" id="{BCC15039-E913-446E-802B-DDE5919D0C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233" y="4876737"/>
              <a:ext cx="2112155" cy="534639"/>
            </a:xfrm>
            <a:prstGeom prst="rect">
              <a:avLst/>
            </a:prstGeom>
          </p:spPr>
        </p:pic>
        <p:pic>
          <p:nvPicPr>
            <p:cNvPr id="9" name="Picture 8">
              <a:extLst>
                <a:ext uri="{FF2B5EF4-FFF2-40B4-BE49-F238E27FC236}">
                  <a16:creationId xmlns:a16="http://schemas.microsoft.com/office/drawing/2014/main" id="{8939F779-CF2F-4884-BD41-47682601D1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420" y="3727133"/>
              <a:ext cx="927100" cy="927100"/>
            </a:xfrm>
            <a:prstGeom prst="rect">
              <a:avLst/>
            </a:prstGeom>
          </p:spPr>
        </p:pic>
        <p:pic>
          <p:nvPicPr>
            <p:cNvPr id="10" name="Picture 9">
              <a:extLst>
                <a:ext uri="{FF2B5EF4-FFF2-40B4-BE49-F238E27FC236}">
                  <a16:creationId xmlns:a16="http://schemas.microsoft.com/office/drawing/2014/main" id="{FA2901DB-99ED-4BC0-831F-189D8FBC6E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7204" y="3727133"/>
              <a:ext cx="951998" cy="927100"/>
            </a:xfrm>
            <a:prstGeom prst="rect">
              <a:avLst/>
            </a:prstGeom>
          </p:spPr>
        </p:pic>
      </p:grpSp>
      <p:grpSp>
        <p:nvGrpSpPr>
          <p:cNvPr id="11" name="Group 10">
            <a:extLst>
              <a:ext uri="{FF2B5EF4-FFF2-40B4-BE49-F238E27FC236}">
                <a16:creationId xmlns:a16="http://schemas.microsoft.com/office/drawing/2014/main" id="{D0637750-4C1F-458C-BADC-2548DE47CDE7}"/>
              </a:ext>
            </a:extLst>
          </p:cNvPr>
          <p:cNvGrpSpPr/>
          <p:nvPr/>
        </p:nvGrpSpPr>
        <p:grpSpPr>
          <a:xfrm>
            <a:off x="5851737" y="4650978"/>
            <a:ext cx="5409124" cy="932782"/>
            <a:chOff x="6161455" y="4043022"/>
            <a:chExt cx="5409124" cy="932782"/>
          </a:xfrm>
        </p:grpSpPr>
        <p:pic>
          <p:nvPicPr>
            <p:cNvPr id="12" name="Picture 11">
              <a:extLst>
                <a:ext uri="{FF2B5EF4-FFF2-40B4-BE49-F238E27FC236}">
                  <a16:creationId xmlns:a16="http://schemas.microsoft.com/office/drawing/2014/main" id="{F53014CB-BCBB-4669-86AB-27ED4AFB973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61455" y="4043022"/>
              <a:ext cx="1451235" cy="932782"/>
            </a:xfrm>
            <a:prstGeom prst="rect">
              <a:avLst/>
            </a:prstGeom>
          </p:spPr>
        </p:pic>
        <p:pic>
          <p:nvPicPr>
            <p:cNvPr id="13" name="Picture 12">
              <a:extLst>
                <a:ext uri="{FF2B5EF4-FFF2-40B4-BE49-F238E27FC236}">
                  <a16:creationId xmlns:a16="http://schemas.microsoft.com/office/drawing/2014/main" id="{25B8FFEE-9787-4941-AF95-B415CE52EB8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141983" y="4043022"/>
              <a:ext cx="809355" cy="932782"/>
            </a:xfrm>
            <a:prstGeom prst="rect">
              <a:avLst/>
            </a:prstGeom>
          </p:spPr>
        </p:pic>
        <p:pic>
          <p:nvPicPr>
            <p:cNvPr id="14" name="Picture 13">
              <a:extLst>
                <a:ext uri="{FF2B5EF4-FFF2-40B4-BE49-F238E27FC236}">
                  <a16:creationId xmlns:a16="http://schemas.microsoft.com/office/drawing/2014/main" id="{544EEE89-DBF8-4CA8-9B8E-180BC269A96F}"/>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480631" y="4133763"/>
              <a:ext cx="809355" cy="751300"/>
            </a:xfrm>
            <a:prstGeom prst="rect">
              <a:avLst/>
            </a:prstGeom>
          </p:spPr>
        </p:pic>
        <p:pic>
          <p:nvPicPr>
            <p:cNvPr id="15" name="Picture 14">
              <a:extLst>
                <a:ext uri="{FF2B5EF4-FFF2-40B4-BE49-F238E27FC236}">
                  <a16:creationId xmlns:a16="http://schemas.microsoft.com/office/drawing/2014/main" id="{E9532668-79A4-41FF-B3E7-49014B764051}"/>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0819279" y="4133763"/>
              <a:ext cx="751300" cy="751300"/>
            </a:xfrm>
            <a:prstGeom prst="rect">
              <a:avLst/>
            </a:prstGeom>
          </p:spPr>
        </p:pic>
      </p:grpSp>
    </p:spTree>
    <p:extLst>
      <p:ext uri="{BB962C8B-B14F-4D97-AF65-F5344CB8AC3E}">
        <p14:creationId xmlns:p14="http://schemas.microsoft.com/office/powerpoint/2010/main" val="367756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315F-CA0E-47C2-A37B-7687D2B231E3}"/>
              </a:ext>
            </a:extLst>
          </p:cNvPr>
          <p:cNvSpPr>
            <a:spLocks noGrp="1"/>
          </p:cNvSpPr>
          <p:nvPr>
            <p:ph type="title"/>
          </p:nvPr>
        </p:nvSpPr>
        <p:spPr/>
        <p:txBody>
          <a:bodyPr/>
          <a:lstStyle/>
          <a:p>
            <a:r>
              <a:rPr lang="en-US" dirty="0"/>
              <a:t>Many Deployment Options</a:t>
            </a:r>
          </a:p>
        </p:txBody>
      </p:sp>
      <p:grpSp>
        <p:nvGrpSpPr>
          <p:cNvPr id="3" name="Group 2">
            <a:extLst>
              <a:ext uri="{FF2B5EF4-FFF2-40B4-BE49-F238E27FC236}">
                <a16:creationId xmlns:a16="http://schemas.microsoft.com/office/drawing/2014/main" id="{1E8B78EC-50AE-4D04-A904-F66D5F99C57F}"/>
              </a:ext>
            </a:extLst>
          </p:cNvPr>
          <p:cNvGrpSpPr/>
          <p:nvPr/>
        </p:nvGrpSpPr>
        <p:grpSpPr>
          <a:xfrm>
            <a:off x="227261" y="1921356"/>
            <a:ext cx="1828194" cy="2302963"/>
            <a:chOff x="227261" y="1921356"/>
            <a:chExt cx="1828194" cy="2302963"/>
          </a:xfrm>
        </p:grpSpPr>
        <p:pic>
          <p:nvPicPr>
            <p:cNvPr id="4" name="Graphic 3">
              <a:extLst>
                <a:ext uri="{FF2B5EF4-FFF2-40B4-BE49-F238E27FC236}">
                  <a16:creationId xmlns:a16="http://schemas.microsoft.com/office/drawing/2014/main" id="{B93505AB-4BC6-480E-A638-85CB41054A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5" name="TextBox 4">
              <a:extLst>
                <a:ext uri="{FF2B5EF4-FFF2-40B4-BE49-F238E27FC236}">
                  <a16:creationId xmlns:a16="http://schemas.microsoft.com/office/drawing/2014/main" id="{607F516E-85D9-4031-A81B-E1D8B352591E}"/>
                </a:ext>
              </a:extLst>
            </p:cNvPr>
            <p:cNvSpPr txBox="1"/>
            <p:nvPr/>
          </p:nvSpPr>
          <p:spPr>
            <a:xfrm>
              <a:off x="227262" y="1921356"/>
              <a:ext cx="1828193"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Consumption</a:t>
              </a:r>
            </a:p>
          </p:txBody>
        </p:sp>
        <p:sp>
          <p:nvSpPr>
            <p:cNvPr id="6" name="TextBox 5">
              <a:extLst>
                <a:ext uri="{FF2B5EF4-FFF2-40B4-BE49-F238E27FC236}">
                  <a16:creationId xmlns:a16="http://schemas.microsoft.com/office/drawing/2014/main" id="{228229A0-BDDB-47A6-9DBF-316B25E938D0}"/>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spTree>
    <p:extLst>
      <p:ext uri="{BB962C8B-B14F-4D97-AF65-F5344CB8AC3E}">
        <p14:creationId xmlns:p14="http://schemas.microsoft.com/office/powerpoint/2010/main" val="102437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group of logos on a white background&#10;&#10;Description automatically generated with low confidence">
            <a:extLst>
              <a:ext uri="{FF2B5EF4-FFF2-40B4-BE49-F238E27FC236}">
                <a16:creationId xmlns:a16="http://schemas.microsoft.com/office/drawing/2014/main" id="{39961E6F-0470-3432-4479-E9771B5CAE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770890"/>
            <a:ext cx="10905066" cy="5316218"/>
          </a:xfrm>
          <a:prstGeom prst="rect">
            <a:avLst/>
          </a:prstGeom>
        </p:spPr>
      </p:pic>
    </p:spTree>
    <p:extLst>
      <p:ext uri="{BB962C8B-B14F-4D97-AF65-F5344CB8AC3E}">
        <p14:creationId xmlns:p14="http://schemas.microsoft.com/office/powerpoint/2010/main" val="2742400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BB511-D3FE-44C3-9DA3-5F77BDC38C05}"/>
              </a:ext>
            </a:extLst>
          </p:cNvPr>
          <p:cNvSpPr>
            <a:spLocks noGrp="1"/>
          </p:cNvSpPr>
          <p:nvPr>
            <p:ph type="title"/>
          </p:nvPr>
        </p:nvSpPr>
        <p:spPr/>
        <p:txBody>
          <a:bodyPr/>
          <a:lstStyle/>
          <a:p>
            <a:r>
              <a:rPr lang="en-US" dirty="0"/>
              <a:t>Many Deployment Options</a:t>
            </a:r>
          </a:p>
        </p:txBody>
      </p:sp>
      <p:grpSp>
        <p:nvGrpSpPr>
          <p:cNvPr id="3" name="Group 2">
            <a:extLst>
              <a:ext uri="{FF2B5EF4-FFF2-40B4-BE49-F238E27FC236}">
                <a16:creationId xmlns:a16="http://schemas.microsoft.com/office/drawing/2014/main" id="{315FA7CD-CAE4-4987-BE54-1C858E8149C1}"/>
              </a:ext>
            </a:extLst>
          </p:cNvPr>
          <p:cNvGrpSpPr/>
          <p:nvPr/>
        </p:nvGrpSpPr>
        <p:grpSpPr>
          <a:xfrm>
            <a:off x="227261" y="1921356"/>
            <a:ext cx="1828194" cy="2302963"/>
            <a:chOff x="227261" y="1921356"/>
            <a:chExt cx="1828194" cy="2302963"/>
          </a:xfrm>
        </p:grpSpPr>
        <p:pic>
          <p:nvPicPr>
            <p:cNvPr id="4" name="Graphic 3">
              <a:extLst>
                <a:ext uri="{FF2B5EF4-FFF2-40B4-BE49-F238E27FC236}">
                  <a16:creationId xmlns:a16="http://schemas.microsoft.com/office/drawing/2014/main" id="{9DF75D8C-BD0E-45AF-A85F-846D88D2CB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5" name="TextBox 4">
              <a:extLst>
                <a:ext uri="{FF2B5EF4-FFF2-40B4-BE49-F238E27FC236}">
                  <a16:creationId xmlns:a16="http://schemas.microsoft.com/office/drawing/2014/main" id="{41CFF044-74E3-42F8-8D29-E57CC512A2BE}"/>
                </a:ext>
              </a:extLst>
            </p:cNvPr>
            <p:cNvSpPr txBox="1"/>
            <p:nvPr/>
          </p:nvSpPr>
          <p:spPr>
            <a:xfrm>
              <a:off x="227262" y="1921356"/>
              <a:ext cx="1828193"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Consumption</a:t>
              </a:r>
            </a:p>
          </p:txBody>
        </p:sp>
        <p:sp>
          <p:nvSpPr>
            <p:cNvPr id="6" name="TextBox 5">
              <a:extLst>
                <a:ext uri="{FF2B5EF4-FFF2-40B4-BE49-F238E27FC236}">
                  <a16:creationId xmlns:a16="http://schemas.microsoft.com/office/drawing/2014/main" id="{2F32A974-E734-47C8-BEA7-122F4F9AFB9E}"/>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7" name="Group 6">
            <a:extLst>
              <a:ext uri="{FF2B5EF4-FFF2-40B4-BE49-F238E27FC236}">
                <a16:creationId xmlns:a16="http://schemas.microsoft.com/office/drawing/2014/main" id="{47AD5A36-531B-4A42-862F-80876A3FEC65}"/>
              </a:ext>
            </a:extLst>
          </p:cNvPr>
          <p:cNvGrpSpPr/>
          <p:nvPr/>
        </p:nvGrpSpPr>
        <p:grpSpPr>
          <a:xfrm>
            <a:off x="2164393" y="1329975"/>
            <a:ext cx="1808291" cy="3682700"/>
            <a:chOff x="2164393" y="1329975"/>
            <a:chExt cx="1808291" cy="3682700"/>
          </a:xfrm>
        </p:grpSpPr>
        <p:pic>
          <p:nvPicPr>
            <p:cNvPr id="8" name="Graphic 7">
              <a:extLst>
                <a:ext uri="{FF2B5EF4-FFF2-40B4-BE49-F238E27FC236}">
                  <a16:creationId xmlns:a16="http://schemas.microsoft.com/office/drawing/2014/main" id="{3CF5C442-46BD-4A00-A0CD-7AD0363855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9" name="TextBox 8">
              <a:extLst>
                <a:ext uri="{FF2B5EF4-FFF2-40B4-BE49-F238E27FC236}">
                  <a16:creationId xmlns:a16="http://schemas.microsoft.com/office/drawing/2014/main" id="{5D0B0792-EA7A-4E47-A17E-60E585988EF7}"/>
                </a:ext>
              </a:extLst>
            </p:cNvPr>
            <p:cNvSpPr txBox="1"/>
            <p:nvPr/>
          </p:nvSpPr>
          <p:spPr>
            <a:xfrm>
              <a:off x="2294917" y="1782857"/>
              <a:ext cx="1677767" cy="646331"/>
            </a:xfrm>
            <a:prstGeom prst="rect">
              <a:avLst/>
            </a:prstGeom>
            <a:noFill/>
          </p:spPr>
          <p:txBody>
            <a:bodyPr wrap="none" rtlCol="0">
              <a:spAutoFit/>
            </a:bodyPr>
            <a:lstStyle/>
            <a:p>
              <a:r>
                <a:rPr lang="en-US" b="1" dirty="0">
                  <a:solidFill>
                    <a:srgbClr val="2A355F"/>
                  </a:solidFill>
                  <a:latin typeface="Kamerik205 8" panose="020B0803030600020004" pitchFamily="34" charset="0"/>
                </a:rPr>
                <a:t>App Service</a:t>
              </a:r>
            </a:p>
            <a:p>
              <a:pPr algn="ctr"/>
              <a:r>
                <a:rPr lang="en-US" b="1" dirty="0">
                  <a:solidFill>
                    <a:srgbClr val="2A355F"/>
                  </a:solidFill>
                  <a:latin typeface="Kamerik205 8" panose="020B0803030600020004" pitchFamily="34" charset="0"/>
                </a:rPr>
                <a:t>Plan</a:t>
              </a:r>
            </a:p>
          </p:txBody>
        </p:sp>
        <p:cxnSp>
          <p:nvCxnSpPr>
            <p:cNvPr id="10" name="Straight Connector 9">
              <a:extLst>
                <a:ext uri="{FF2B5EF4-FFF2-40B4-BE49-F238E27FC236}">
                  <a16:creationId xmlns:a16="http://schemas.microsoft.com/office/drawing/2014/main" id="{30CDE46C-384C-4E30-8B3C-E243A118ED45}"/>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EEAC763-6777-4CE7-8E97-A47D0A381CF9}"/>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spTree>
    <p:extLst>
      <p:ext uri="{BB962C8B-B14F-4D97-AF65-F5344CB8AC3E}">
        <p14:creationId xmlns:p14="http://schemas.microsoft.com/office/powerpoint/2010/main" val="97336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D83E9-6EF7-46CA-9E2D-0CB224222385}"/>
              </a:ext>
            </a:extLst>
          </p:cNvPr>
          <p:cNvSpPr>
            <a:spLocks noGrp="1"/>
          </p:cNvSpPr>
          <p:nvPr>
            <p:ph type="title"/>
          </p:nvPr>
        </p:nvSpPr>
        <p:spPr/>
        <p:txBody>
          <a:bodyPr/>
          <a:lstStyle/>
          <a:p>
            <a:r>
              <a:rPr lang="en-US" dirty="0"/>
              <a:t>Many Deployment Options</a:t>
            </a:r>
          </a:p>
        </p:txBody>
      </p:sp>
      <p:grpSp>
        <p:nvGrpSpPr>
          <p:cNvPr id="3" name="Group 2">
            <a:extLst>
              <a:ext uri="{FF2B5EF4-FFF2-40B4-BE49-F238E27FC236}">
                <a16:creationId xmlns:a16="http://schemas.microsoft.com/office/drawing/2014/main" id="{8360463B-86E0-4262-AF78-BEB195300D9D}"/>
              </a:ext>
            </a:extLst>
          </p:cNvPr>
          <p:cNvGrpSpPr/>
          <p:nvPr/>
        </p:nvGrpSpPr>
        <p:grpSpPr>
          <a:xfrm>
            <a:off x="227261" y="1921356"/>
            <a:ext cx="1828194" cy="2302963"/>
            <a:chOff x="227261" y="1921356"/>
            <a:chExt cx="1828194" cy="2302963"/>
          </a:xfrm>
        </p:grpSpPr>
        <p:pic>
          <p:nvPicPr>
            <p:cNvPr id="4" name="Graphic 3">
              <a:extLst>
                <a:ext uri="{FF2B5EF4-FFF2-40B4-BE49-F238E27FC236}">
                  <a16:creationId xmlns:a16="http://schemas.microsoft.com/office/drawing/2014/main" id="{A191B96B-CDC0-4C03-97EE-68E248580E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5" name="TextBox 4">
              <a:extLst>
                <a:ext uri="{FF2B5EF4-FFF2-40B4-BE49-F238E27FC236}">
                  <a16:creationId xmlns:a16="http://schemas.microsoft.com/office/drawing/2014/main" id="{39F6CA26-C382-4B5F-A3A2-E368A7B855C8}"/>
                </a:ext>
              </a:extLst>
            </p:cNvPr>
            <p:cNvSpPr txBox="1"/>
            <p:nvPr/>
          </p:nvSpPr>
          <p:spPr>
            <a:xfrm>
              <a:off x="227262" y="1921356"/>
              <a:ext cx="1828193"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Consumption</a:t>
              </a:r>
            </a:p>
          </p:txBody>
        </p:sp>
        <p:sp>
          <p:nvSpPr>
            <p:cNvPr id="6" name="TextBox 5">
              <a:extLst>
                <a:ext uri="{FF2B5EF4-FFF2-40B4-BE49-F238E27FC236}">
                  <a16:creationId xmlns:a16="http://schemas.microsoft.com/office/drawing/2014/main" id="{7173D147-92AA-4511-B53A-81FBB03F6AD3}"/>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7" name="Group 6">
            <a:extLst>
              <a:ext uri="{FF2B5EF4-FFF2-40B4-BE49-F238E27FC236}">
                <a16:creationId xmlns:a16="http://schemas.microsoft.com/office/drawing/2014/main" id="{168255E2-6E5E-4D89-BD55-3310E21146CD}"/>
              </a:ext>
            </a:extLst>
          </p:cNvPr>
          <p:cNvGrpSpPr/>
          <p:nvPr/>
        </p:nvGrpSpPr>
        <p:grpSpPr>
          <a:xfrm>
            <a:off x="2164393" y="1329975"/>
            <a:ext cx="1808291" cy="3682700"/>
            <a:chOff x="2164393" y="1329975"/>
            <a:chExt cx="1808291" cy="3682700"/>
          </a:xfrm>
        </p:grpSpPr>
        <p:pic>
          <p:nvPicPr>
            <p:cNvPr id="8" name="Graphic 7">
              <a:extLst>
                <a:ext uri="{FF2B5EF4-FFF2-40B4-BE49-F238E27FC236}">
                  <a16:creationId xmlns:a16="http://schemas.microsoft.com/office/drawing/2014/main" id="{655E4DFD-8C74-4FCD-A44F-30F2DF9D99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9" name="TextBox 8">
              <a:extLst>
                <a:ext uri="{FF2B5EF4-FFF2-40B4-BE49-F238E27FC236}">
                  <a16:creationId xmlns:a16="http://schemas.microsoft.com/office/drawing/2014/main" id="{D33BD697-B064-4CF0-A281-67F3D38E7B12}"/>
                </a:ext>
              </a:extLst>
            </p:cNvPr>
            <p:cNvSpPr txBox="1"/>
            <p:nvPr/>
          </p:nvSpPr>
          <p:spPr>
            <a:xfrm>
              <a:off x="2294917" y="1782857"/>
              <a:ext cx="1677767" cy="646331"/>
            </a:xfrm>
            <a:prstGeom prst="rect">
              <a:avLst/>
            </a:prstGeom>
            <a:noFill/>
          </p:spPr>
          <p:txBody>
            <a:bodyPr wrap="none" rtlCol="0">
              <a:spAutoFit/>
            </a:bodyPr>
            <a:lstStyle/>
            <a:p>
              <a:r>
                <a:rPr lang="en-US" dirty="0">
                  <a:solidFill>
                    <a:srgbClr val="2A355F"/>
                  </a:solidFill>
                  <a:latin typeface="Kamerik205 8" panose="020B0803030600020004" pitchFamily="34" charset="0"/>
                </a:rPr>
                <a:t>App Service</a:t>
              </a:r>
            </a:p>
            <a:p>
              <a:pPr algn="ctr"/>
              <a:r>
                <a:rPr lang="en-US" dirty="0">
                  <a:solidFill>
                    <a:srgbClr val="2A355F"/>
                  </a:solidFill>
                  <a:latin typeface="Kamerik205 8" panose="020B0803030600020004" pitchFamily="34" charset="0"/>
                </a:rPr>
                <a:t>Plan</a:t>
              </a:r>
            </a:p>
          </p:txBody>
        </p:sp>
        <p:cxnSp>
          <p:nvCxnSpPr>
            <p:cNvPr id="10" name="Straight Connector 9">
              <a:extLst>
                <a:ext uri="{FF2B5EF4-FFF2-40B4-BE49-F238E27FC236}">
                  <a16:creationId xmlns:a16="http://schemas.microsoft.com/office/drawing/2014/main" id="{653F257E-1B0A-4912-AFF2-E4E68187FB69}"/>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5AFE41-A23F-4113-969B-254AC54BF222}"/>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12" name="Group 11">
            <a:extLst>
              <a:ext uri="{FF2B5EF4-FFF2-40B4-BE49-F238E27FC236}">
                <a16:creationId xmlns:a16="http://schemas.microsoft.com/office/drawing/2014/main" id="{F8E6919A-6DDA-4162-8C39-AFC13DAF18F4}"/>
              </a:ext>
            </a:extLst>
          </p:cNvPr>
          <p:cNvGrpSpPr/>
          <p:nvPr/>
        </p:nvGrpSpPr>
        <p:grpSpPr>
          <a:xfrm>
            <a:off x="4101525" y="1329975"/>
            <a:ext cx="1854266" cy="3682700"/>
            <a:chOff x="4101525" y="1329975"/>
            <a:chExt cx="1854266" cy="3682700"/>
          </a:xfrm>
        </p:grpSpPr>
        <p:pic>
          <p:nvPicPr>
            <p:cNvPr id="13" name="Graphic 12">
              <a:extLst>
                <a:ext uri="{FF2B5EF4-FFF2-40B4-BE49-F238E27FC236}">
                  <a16:creationId xmlns:a16="http://schemas.microsoft.com/office/drawing/2014/main" id="{5DC85D49-AD60-4397-8752-2B9C50B6CF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14" name="TextBox 13">
              <a:extLst>
                <a:ext uri="{FF2B5EF4-FFF2-40B4-BE49-F238E27FC236}">
                  <a16:creationId xmlns:a16="http://schemas.microsoft.com/office/drawing/2014/main" id="{69F309E9-CCBD-4A19-A37A-2848D97B3A14}"/>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2A355F"/>
                  </a:solidFill>
                </a:rPr>
                <a:t>App Service</a:t>
              </a:r>
            </a:p>
            <a:p>
              <a:r>
                <a:rPr lang="en-US" dirty="0">
                  <a:solidFill>
                    <a:srgbClr val="2A355F"/>
                  </a:solidFill>
                </a:rPr>
                <a:t>Environment</a:t>
              </a:r>
            </a:p>
          </p:txBody>
        </p:sp>
        <p:cxnSp>
          <p:nvCxnSpPr>
            <p:cNvPr id="15" name="Straight Connector 14">
              <a:extLst>
                <a:ext uri="{FF2B5EF4-FFF2-40B4-BE49-F238E27FC236}">
                  <a16:creationId xmlns:a16="http://schemas.microsoft.com/office/drawing/2014/main" id="{84542BB6-A1A9-4E0D-A52D-E585B6CA4537}"/>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7172DD-A649-4B75-9A16-C3CA4570AAA5}"/>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spTree>
    <p:extLst>
      <p:ext uri="{BB962C8B-B14F-4D97-AF65-F5344CB8AC3E}">
        <p14:creationId xmlns:p14="http://schemas.microsoft.com/office/powerpoint/2010/main" val="303006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57A28-6A40-4ED5-A303-C0C795B68836}"/>
              </a:ext>
            </a:extLst>
          </p:cNvPr>
          <p:cNvSpPr>
            <a:spLocks noGrp="1"/>
          </p:cNvSpPr>
          <p:nvPr>
            <p:ph type="title"/>
          </p:nvPr>
        </p:nvSpPr>
        <p:spPr/>
        <p:txBody>
          <a:bodyPr/>
          <a:lstStyle/>
          <a:p>
            <a:r>
              <a:rPr lang="en-US" dirty="0"/>
              <a:t>Many Deployment Options</a:t>
            </a:r>
          </a:p>
        </p:txBody>
      </p:sp>
      <p:grpSp>
        <p:nvGrpSpPr>
          <p:cNvPr id="3" name="Group 2">
            <a:extLst>
              <a:ext uri="{FF2B5EF4-FFF2-40B4-BE49-F238E27FC236}">
                <a16:creationId xmlns:a16="http://schemas.microsoft.com/office/drawing/2014/main" id="{2BEFDC9E-79FC-4294-B767-6C8F81524BD3}"/>
              </a:ext>
            </a:extLst>
          </p:cNvPr>
          <p:cNvGrpSpPr/>
          <p:nvPr/>
        </p:nvGrpSpPr>
        <p:grpSpPr>
          <a:xfrm>
            <a:off x="227261" y="1921356"/>
            <a:ext cx="1828194" cy="2302963"/>
            <a:chOff x="227261" y="1921356"/>
            <a:chExt cx="1828194" cy="2302963"/>
          </a:xfrm>
        </p:grpSpPr>
        <p:pic>
          <p:nvPicPr>
            <p:cNvPr id="4" name="Graphic 3">
              <a:extLst>
                <a:ext uri="{FF2B5EF4-FFF2-40B4-BE49-F238E27FC236}">
                  <a16:creationId xmlns:a16="http://schemas.microsoft.com/office/drawing/2014/main" id="{EAEE73CB-8672-4001-AAFC-61EC066F8C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5" name="TextBox 4">
              <a:extLst>
                <a:ext uri="{FF2B5EF4-FFF2-40B4-BE49-F238E27FC236}">
                  <a16:creationId xmlns:a16="http://schemas.microsoft.com/office/drawing/2014/main" id="{7F31673C-2F7C-4CFB-AFF9-C6D43CB450A6}"/>
                </a:ext>
              </a:extLst>
            </p:cNvPr>
            <p:cNvSpPr txBox="1"/>
            <p:nvPr/>
          </p:nvSpPr>
          <p:spPr>
            <a:xfrm>
              <a:off x="227262" y="1921356"/>
              <a:ext cx="1828193"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Consumption</a:t>
              </a:r>
            </a:p>
          </p:txBody>
        </p:sp>
        <p:sp>
          <p:nvSpPr>
            <p:cNvPr id="6" name="TextBox 5">
              <a:extLst>
                <a:ext uri="{FF2B5EF4-FFF2-40B4-BE49-F238E27FC236}">
                  <a16:creationId xmlns:a16="http://schemas.microsoft.com/office/drawing/2014/main" id="{5EE98CE7-6430-4850-9F8D-577B0C2CB9E9}"/>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7" name="Group 6">
            <a:extLst>
              <a:ext uri="{FF2B5EF4-FFF2-40B4-BE49-F238E27FC236}">
                <a16:creationId xmlns:a16="http://schemas.microsoft.com/office/drawing/2014/main" id="{CB519970-E724-48FE-9E8F-6E3E94E29EA6}"/>
              </a:ext>
            </a:extLst>
          </p:cNvPr>
          <p:cNvGrpSpPr/>
          <p:nvPr/>
        </p:nvGrpSpPr>
        <p:grpSpPr>
          <a:xfrm>
            <a:off x="2164393" y="1329975"/>
            <a:ext cx="1808291" cy="3682700"/>
            <a:chOff x="2164393" y="1329975"/>
            <a:chExt cx="1808291" cy="3682700"/>
          </a:xfrm>
        </p:grpSpPr>
        <p:pic>
          <p:nvPicPr>
            <p:cNvPr id="8" name="Graphic 7">
              <a:extLst>
                <a:ext uri="{FF2B5EF4-FFF2-40B4-BE49-F238E27FC236}">
                  <a16:creationId xmlns:a16="http://schemas.microsoft.com/office/drawing/2014/main" id="{A9BC29BF-6786-45FA-8B7C-F0D2A5EC39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9" name="TextBox 8">
              <a:extLst>
                <a:ext uri="{FF2B5EF4-FFF2-40B4-BE49-F238E27FC236}">
                  <a16:creationId xmlns:a16="http://schemas.microsoft.com/office/drawing/2014/main" id="{560C4757-6F2B-43BF-A577-33DD440A9651}"/>
                </a:ext>
              </a:extLst>
            </p:cNvPr>
            <p:cNvSpPr txBox="1"/>
            <p:nvPr/>
          </p:nvSpPr>
          <p:spPr>
            <a:xfrm>
              <a:off x="2294917" y="1782857"/>
              <a:ext cx="1677767" cy="646331"/>
            </a:xfrm>
            <a:prstGeom prst="rect">
              <a:avLst/>
            </a:prstGeom>
            <a:noFill/>
          </p:spPr>
          <p:txBody>
            <a:bodyPr wrap="none" rtlCol="0">
              <a:spAutoFit/>
            </a:bodyPr>
            <a:lstStyle/>
            <a:p>
              <a:r>
                <a:rPr lang="en-US" dirty="0">
                  <a:solidFill>
                    <a:srgbClr val="2A355F"/>
                  </a:solidFill>
                  <a:latin typeface="Kamerik205 8" panose="020B0803030600020004" pitchFamily="34" charset="0"/>
                </a:rPr>
                <a:t>App Service</a:t>
              </a:r>
            </a:p>
            <a:p>
              <a:pPr algn="ctr"/>
              <a:r>
                <a:rPr lang="en-US" dirty="0">
                  <a:solidFill>
                    <a:srgbClr val="2A355F"/>
                  </a:solidFill>
                  <a:latin typeface="Kamerik205 8" panose="020B0803030600020004" pitchFamily="34" charset="0"/>
                </a:rPr>
                <a:t>Plan</a:t>
              </a:r>
            </a:p>
          </p:txBody>
        </p:sp>
        <p:cxnSp>
          <p:nvCxnSpPr>
            <p:cNvPr id="10" name="Straight Connector 9">
              <a:extLst>
                <a:ext uri="{FF2B5EF4-FFF2-40B4-BE49-F238E27FC236}">
                  <a16:creationId xmlns:a16="http://schemas.microsoft.com/office/drawing/2014/main" id="{FC1E907A-E253-46A4-AD06-E17BF9B5E177}"/>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E618E82-2DE0-4F93-BF0F-EF365C40254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12" name="Group 11">
            <a:extLst>
              <a:ext uri="{FF2B5EF4-FFF2-40B4-BE49-F238E27FC236}">
                <a16:creationId xmlns:a16="http://schemas.microsoft.com/office/drawing/2014/main" id="{387CA212-6526-40B1-86C2-E6C341FCF3B8}"/>
              </a:ext>
            </a:extLst>
          </p:cNvPr>
          <p:cNvGrpSpPr/>
          <p:nvPr/>
        </p:nvGrpSpPr>
        <p:grpSpPr>
          <a:xfrm>
            <a:off x="4101525" y="1329975"/>
            <a:ext cx="1854266" cy="3682700"/>
            <a:chOff x="4101525" y="1329975"/>
            <a:chExt cx="1854266" cy="3682700"/>
          </a:xfrm>
        </p:grpSpPr>
        <p:pic>
          <p:nvPicPr>
            <p:cNvPr id="13" name="Graphic 12">
              <a:extLst>
                <a:ext uri="{FF2B5EF4-FFF2-40B4-BE49-F238E27FC236}">
                  <a16:creationId xmlns:a16="http://schemas.microsoft.com/office/drawing/2014/main" id="{8CDD061D-A53C-4F18-AE5F-DB4AF99D00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14" name="TextBox 13">
              <a:extLst>
                <a:ext uri="{FF2B5EF4-FFF2-40B4-BE49-F238E27FC236}">
                  <a16:creationId xmlns:a16="http://schemas.microsoft.com/office/drawing/2014/main" id="{7634442B-95F1-4616-80A3-902D8F7F7711}"/>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2A355F"/>
                  </a:solidFill>
                </a:rPr>
                <a:t>App Service</a:t>
              </a:r>
            </a:p>
            <a:p>
              <a:r>
                <a:rPr lang="en-US" dirty="0">
                  <a:solidFill>
                    <a:srgbClr val="2A355F"/>
                  </a:solidFill>
                </a:rPr>
                <a:t>Environment</a:t>
              </a:r>
            </a:p>
          </p:txBody>
        </p:sp>
        <p:cxnSp>
          <p:nvCxnSpPr>
            <p:cNvPr id="15" name="Straight Connector 14">
              <a:extLst>
                <a:ext uri="{FF2B5EF4-FFF2-40B4-BE49-F238E27FC236}">
                  <a16:creationId xmlns:a16="http://schemas.microsoft.com/office/drawing/2014/main" id="{10096C87-C145-4B66-9778-78AA70C9AF8E}"/>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CF3B57D-29FF-423A-835D-0FD2FB5DD67B}"/>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17" name="Group 16">
            <a:extLst>
              <a:ext uri="{FF2B5EF4-FFF2-40B4-BE49-F238E27FC236}">
                <a16:creationId xmlns:a16="http://schemas.microsoft.com/office/drawing/2014/main" id="{9D89A391-05B7-467F-B438-8E0F300DD448}"/>
              </a:ext>
            </a:extLst>
          </p:cNvPr>
          <p:cNvGrpSpPr/>
          <p:nvPr/>
        </p:nvGrpSpPr>
        <p:grpSpPr>
          <a:xfrm>
            <a:off x="6096000" y="1329975"/>
            <a:ext cx="1807622" cy="3682700"/>
            <a:chOff x="6096000" y="1329975"/>
            <a:chExt cx="1807622" cy="3682700"/>
          </a:xfrm>
        </p:grpSpPr>
        <p:pic>
          <p:nvPicPr>
            <p:cNvPr id="18" name="Graphic 17">
              <a:extLst>
                <a:ext uri="{FF2B5EF4-FFF2-40B4-BE49-F238E27FC236}">
                  <a16:creationId xmlns:a16="http://schemas.microsoft.com/office/drawing/2014/main" id="{ED67363E-DD2D-440D-B197-8EC43913068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06597" y="2494978"/>
              <a:ext cx="1360009" cy="1360009"/>
            </a:xfrm>
            <a:prstGeom prst="rect">
              <a:avLst/>
            </a:prstGeom>
          </p:spPr>
        </p:pic>
        <p:sp>
          <p:nvSpPr>
            <p:cNvPr id="19" name="TextBox 18">
              <a:extLst>
                <a:ext uri="{FF2B5EF4-FFF2-40B4-BE49-F238E27FC236}">
                  <a16:creationId xmlns:a16="http://schemas.microsoft.com/office/drawing/2014/main" id="{2F712826-BD69-4201-A140-182C7C51CB74}"/>
                </a:ext>
              </a:extLst>
            </p:cNvPr>
            <p:cNvSpPr txBox="1"/>
            <p:nvPr/>
          </p:nvSpPr>
          <p:spPr>
            <a:xfrm>
              <a:off x="6278818" y="2059858"/>
              <a:ext cx="1624804"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Azure Stack</a:t>
              </a:r>
            </a:p>
          </p:txBody>
        </p:sp>
        <p:cxnSp>
          <p:nvCxnSpPr>
            <p:cNvPr id="20" name="Straight Connector 19">
              <a:extLst>
                <a:ext uri="{FF2B5EF4-FFF2-40B4-BE49-F238E27FC236}">
                  <a16:creationId xmlns:a16="http://schemas.microsoft.com/office/drawing/2014/main" id="{47D9BA00-D74E-4F5C-9025-0FCBBFE22443}"/>
                </a:ext>
              </a:extLst>
            </p:cNvPr>
            <p:cNvCxnSpPr>
              <a:cxnSpLocks/>
            </p:cNvCxnSpPr>
            <p:nvPr/>
          </p:nvCxnSpPr>
          <p:spPr>
            <a:xfrm flipH="1">
              <a:off x="6096000" y="1329975"/>
              <a:ext cx="1243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D916D9C-60CC-49B1-9A82-BBF64F17EE61}"/>
                </a:ext>
              </a:extLst>
            </p:cNvPr>
            <p:cNvSpPr txBox="1"/>
            <p:nvPr/>
          </p:nvSpPr>
          <p:spPr>
            <a:xfrm>
              <a:off x="629240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spTree>
    <p:extLst>
      <p:ext uri="{BB962C8B-B14F-4D97-AF65-F5344CB8AC3E}">
        <p14:creationId xmlns:p14="http://schemas.microsoft.com/office/powerpoint/2010/main" val="189741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82A76-638A-4045-9EEF-61C4365A8C79}"/>
              </a:ext>
            </a:extLst>
          </p:cNvPr>
          <p:cNvSpPr>
            <a:spLocks noGrp="1"/>
          </p:cNvSpPr>
          <p:nvPr>
            <p:ph type="title"/>
          </p:nvPr>
        </p:nvSpPr>
        <p:spPr/>
        <p:txBody>
          <a:bodyPr/>
          <a:lstStyle/>
          <a:p>
            <a:r>
              <a:rPr lang="en-US" dirty="0"/>
              <a:t>Many Deployment Options</a:t>
            </a:r>
          </a:p>
        </p:txBody>
      </p:sp>
      <p:grpSp>
        <p:nvGrpSpPr>
          <p:cNvPr id="3" name="Group 2">
            <a:extLst>
              <a:ext uri="{FF2B5EF4-FFF2-40B4-BE49-F238E27FC236}">
                <a16:creationId xmlns:a16="http://schemas.microsoft.com/office/drawing/2014/main" id="{F57C746B-BDD7-44C2-9F06-A72FD29C32CB}"/>
              </a:ext>
            </a:extLst>
          </p:cNvPr>
          <p:cNvGrpSpPr/>
          <p:nvPr/>
        </p:nvGrpSpPr>
        <p:grpSpPr>
          <a:xfrm>
            <a:off x="227261" y="1921356"/>
            <a:ext cx="1828194" cy="2302963"/>
            <a:chOff x="227261" y="1921356"/>
            <a:chExt cx="1828194" cy="2302963"/>
          </a:xfrm>
        </p:grpSpPr>
        <p:pic>
          <p:nvPicPr>
            <p:cNvPr id="4" name="Graphic 3">
              <a:extLst>
                <a:ext uri="{FF2B5EF4-FFF2-40B4-BE49-F238E27FC236}">
                  <a16:creationId xmlns:a16="http://schemas.microsoft.com/office/drawing/2014/main" id="{45CA6F37-8003-44E5-BA58-86F42E283A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5" name="TextBox 4">
              <a:extLst>
                <a:ext uri="{FF2B5EF4-FFF2-40B4-BE49-F238E27FC236}">
                  <a16:creationId xmlns:a16="http://schemas.microsoft.com/office/drawing/2014/main" id="{05AE7C68-0CA6-4C6C-B889-DA3232F40E7C}"/>
                </a:ext>
              </a:extLst>
            </p:cNvPr>
            <p:cNvSpPr txBox="1"/>
            <p:nvPr/>
          </p:nvSpPr>
          <p:spPr>
            <a:xfrm>
              <a:off x="227262" y="1921356"/>
              <a:ext cx="1828193"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Consumption</a:t>
              </a:r>
            </a:p>
          </p:txBody>
        </p:sp>
        <p:sp>
          <p:nvSpPr>
            <p:cNvPr id="6" name="TextBox 5">
              <a:extLst>
                <a:ext uri="{FF2B5EF4-FFF2-40B4-BE49-F238E27FC236}">
                  <a16:creationId xmlns:a16="http://schemas.microsoft.com/office/drawing/2014/main" id="{C5926D8A-BC41-438B-A4B6-AF834E929892}"/>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7" name="Group 6">
            <a:extLst>
              <a:ext uri="{FF2B5EF4-FFF2-40B4-BE49-F238E27FC236}">
                <a16:creationId xmlns:a16="http://schemas.microsoft.com/office/drawing/2014/main" id="{8DF25765-45CA-4B9B-A160-FE624535E19C}"/>
              </a:ext>
            </a:extLst>
          </p:cNvPr>
          <p:cNvGrpSpPr/>
          <p:nvPr/>
        </p:nvGrpSpPr>
        <p:grpSpPr>
          <a:xfrm>
            <a:off x="2164393" y="1329975"/>
            <a:ext cx="1808291" cy="3682700"/>
            <a:chOff x="2164393" y="1329975"/>
            <a:chExt cx="1808291" cy="3682700"/>
          </a:xfrm>
        </p:grpSpPr>
        <p:pic>
          <p:nvPicPr>
            <p:cNvPr id="8" name="Graphic 7">
              <a:extLst>
                <a:ext uri="{FF2B5EF4-FFF2-40B4-BE49-F238E27FC236}">
                  <a16:creationId xmlns:a16="http://schemas.microsoft.com/office/drawing/2014/main" id="{730AC592-B9E1-4E14-AE13-9A7DB00CA8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9" name="TextBox 8">
              <a:extLst>
                <a:ext uri="{FF2B5EF4-FFF2-40B4-BE49-F238E27FC236}">
                  <a16:creationId xmlns:a16="http://schemas.microsoft.com/office/drawing/2014/main" id="{1A4E1590-F906-4944-88BD-03AB1641113D}"/>
                </a:ext>
              </a:extLst>
            </p:cNvPr>
            <p:cNvSpPr txBox="1"/>
            <p:nvPr/>
          </p:nvSpPr>
          <p:spPr>
            <a:xfrm>
              <a:off x="2294917" y="1782857"/>
              <a:ext cx="1677767" cy="646331"/>
            </a:xfrm>
            <a:prstGeom prst="rect">
              <a:avLst/>
            </a:prstGeom>
            <a:noFill/>
          </p:spPr>
          <p:txBody>
            <a:bodyPr wrap="none" rtlCol="0">
              <a:spAutoFit/>
            </a:bodyPr>
            <a:lstStyle/>
            <a:p>
              <a:r>
                <a:rPr lang="en-US" dirty="0">
                  <a:solidFill>
                    <a:srgbClr val="2A355F"/>
                  </a:solidFill>
                  <a:latin typeface="Kamerik205 8" panose="020B0803030600020004" pitchFamily="34" charset="0"/>
                </a:rPr>
                <a:t>App Service</a:t>
              </a:r>
            </a:p>
            <a:p>
              <a:pPr algn="ctr"/>
              <a:r>
                <a:rPr lang="en-US" dirty="0">
                  <a:solidFill>
                    <a:srgbClr val="2A355F"/>
                  </a:solidFill>
                  <a:latin typeface="Kamerik205 8" panose="020B0803030600020004" pitchFamily="34" charset="0"/>
                </a:rPr>
                <a:t>Plan</a:t>
              </a:r>
            </a:p>
          </p:txBody>
        </p:sp>
        <p:cxnSp>
          <p:nvCxnSpPr>
            <p:cNvPr id="10" name="Straight Connector 9">
              <a:extLst>
                <a:ext uri="{FF2B5EF4-FFF2-40B4-BE49-F238E27FC236}">
                  <a16:creationId xmlns:a16="http://schemas.microsoft.com/office/drawing/2014/main" id="{6240B93F-C832-4EB5-9F6C-6C7946D8C804}"/>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13FC689-B03D-4C9E-A6F8-9BBC023147BC}"/>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12" name="Group 11">
            <a:extLst>
              <a:ext uri="{FF2B5EF4-FFF2-40B4-BE49-F238E27FC236}">
                <a16:creationId xmlns:a16="http://schemas.microsoft.com/office/drawing/2014/main" id="{ED1B5CF1-5871-4F99-83CC-A28C46177BA3}"/>
              </a:ext>
            </a:extLst>
          </p:cNvPr>
          <p:cNvGrpSpPr/>
          <p:nvPr/>
        </p:nvGrpSpPr>
        <p:grpSpPr>
          <a:xfrm>
            <a:off x="4101525" y="1329975"/>
            <a:ext cx="1854266" cy="3682700"/>
            <a:chOff x="4101525" y="1329975"/>
            <a:chExt cx="1854266" cy="3682700"/>
          </a:xfrm>
        </p:grpSpPr>
        <p:pic>
          <p:nvPicPr>
            <p:cNvPr id="13" name="Graphic 12">
              <a:extLst>
                <a:ext uri="{FF2B5EF4-FFF2-40B4-BE49-F238E27FC236}">
                  <a16:creationId xmlns:a16="http://schemas.microsoft.com/office/drawing/2014/main" id="{DC80773F-F2A7-4C26-8174-153B23C1C2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14" name="TextBox 13">
              <a:extLst>
                <a:ext uri="{FF2B5EF4-FFF2-40B4-BE49-F238E27FC236}">
                  <a16:creationId xmlns:a16="http://schemas.microsoft.com/office/drawing/2014/main" id="{383A478A-5374-4834-B25B-1FE481846A78}"/>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2A355F"/>
                  </a:solidFill>
                </a:rPr>
                <a:t>App Service</a:t>
              </a:r>
            </a:p>
            <a:p>
              <a:r>
                <a:rPr lang="en-US" dirty="0">
                  <a:solidFill>
                    <a:srgbClr val="2A355F"/>
                  </a:solidFill>
                </a:rPr>
                <a:t>Environment</a:t>
              </a:r>
            </a:p>
          </p:txBody>
        </p:sp>
        <p:cxnSp>
          <p:nvCxnSpPr>
            <p:cNvPr id="15" name="Straight Connector 14">
              <a:extLst>
                <a:ext uri="{FF2B5EF4-FFF2-40B4-BE49-F238E27FC236}">
                  <a16:creationId xmlns:a16="http://schemas.microsoft.com/office/drawing/2014/main" id="{2480EA49-16F5-4955-B28D-1FE47905802A}"/>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9008FFD-05FD-4655-A61D-22B57930F559}"/>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17" name="Group 16">
            <a:extLst>
              <a:ext uri="{FF2B5EF4-FFF2-40B4-BE49-F238E27FC236}">
                <a16:creationId xmlns:a16="http://schemas.microsoft.com/office/drawing/2014/main" id="{5BFCD427-AEE0-4146-9EC2-D8B5C8D1AF3B}"/>
              </a:ext>
            </a:extLst>
          </p:cNvPr>
          <p:cNvGrpSpPr/>
          <p:nvPr/>
        </p:nvGrpSpPr>
        <p:grpSpPr>
          <a:xfrm>
            <a:off x="6096000" y="1329975"/>
            <a:ext cx="1807622" cy="3682700"/>
            <a:chOff x="6096000" y="1329975"/>
            <a:chExt cx="1807622" cy="3682700"/>
          </a:xfrm>
        </p:grpSpPr>
        <p:pic>
          <p:nvPicPr>
            <p:cNvPr id="18" name="Graphic 17">
              <a:extLst>
                <a:ext uri="{FF2B5EF4-FFF2-40B4-BE49-F238E27FC236}">
                  <a16:creationId xmlns:a16="http://schemas.microsoft.com/office/drawing/2014/main" id="{EB18A088-7D35-4146-ADE9-3AA1F2AB48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06597" y="2494978"/>
              <a:ext cx="1360009" cy="1360009"/>
            </a:xfrm>
            <a:prstGeom prst="rect">
              <a:avLst/>
            </a:prstGeom>
          </p:spPr>
        </p:pic>
        <p:sp>
          <p:nvSpPr>
            <p:cNvPr id="19" name="TextBox 18">
              <a:extLst>
                <a:ext uri="{FF2B5EF4-FFF2-40B4-BE49-F238E27FC236}">
                  <a16:creationId xmlns:a16="http://schemas.microsoft.com/office/drawing/2014/main" id="{779211E3-EB10-43DC-89CF-81EF0655E799}"/>
                </a:ext>
              </a:extLst>
            </p:cNvPr>
            <p:cNvSpPr txBox="1"/>
            <p:nvPr/>
          </p:nvSpPr>
          <p:spPr>
            <a:xfrm>
              <a:off x="6278818" y="2059858"/>
              <a:ext cx="1624804"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Azure Stack</a:t>
              </a:r>
            </a:p>
          </p:txBody>
        </p:sp>
        <p:cxnSp>
          <p:nvCxnSpPr>
            <p:cNvPr id="20" name="Straight Connector 19">
              <a:extLst>
                <a:ext uri="{FF2B5EF4-FFF2-40B4-BE49-F238E27FC236}">
                  <a16:creationId xmlns:a16="http://schemas.microsoft.com/office/drawing/2014/main" id="{736031BF-4339-4B9D-B483-56C0D43228A8}"/>
                </a:ext>
              </a:extLst>
            </p:cNvPr>
            <p:cNvCxnSpPr>
              <a:cxnSpLocks/>
            </p:cNvCxnSpPr>
            <p:nvPr/>
          </p:nvCxnSpPr>
          <p:spPr>
            <a:xfrm flipH="1">
              <a:off x="6096000" y="1329975"/>
              <a:ext cx="1243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56195E3-7A5A-4476-962A-9CB0608CA0A1}"/>
                </a:ext>
              </a:extLst>
            </p:cNvPr>
            <p:cNvSpPr txBox="1"/>
            <p:nvPr/>
          </p:nvSpPr>
          <p:spPr>
            <a:xfrm>
              <a:off x="629240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grpSp>
        <p:nvGrpSpPr>
          <p:cNvPr id="22" name="Group 21">
            <a:extLst>
              <a:ext uri="{FF2B5EF4-FFF2-40B4-BE49-F238E27FC236}">
                <a16:creationId xmlns:a16="http://schemas.microsoft.com/office/drawing/2014/main" id="{A552CAF8-840E-48F2-9EFC-E3D9F2382F68}"/>
              </a:ext>
            </a:extLst>
          </p:cNvPr>
          <p:cNvGrpSpPr/>
          <p:nvPr/>
        </p:nvGrpSpPr>
        <p:grpSpPr>
          <a:xfrm>
            <a:off x="8115335" y="1329975"/>
            <a:ext cx="1746668" cy="3682700"/>
            <a:chOff x="8115335" y="1329975"/>
            <a:chExt cx="1746668" cy="3682700"/>
          </a:xfrm>
        </p:grpSpPr>
        <p:pic>
          <p:nvPicPr>
            <p:cNvPr id="23" name="Graphic 19">
              <a:extLst>
                <a:ext uri="{FF2B5EF4-FFF2-40B4-BE49-F238E27FC236}">
                  <a16:creationId xmlns:a16="http://schemas.microsoft.com/office/drawing/2014/main" id="{6F5E05FA-BB18-4509-B79D-3971ED50F5D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96593" y="2494978"/>
              <a:ext cx="1342422" cy="1360009"/>
            </a:xfrm>
            <a:prstGeom prst="rect">
              <a:avLst/>
            </a:prstGeom>
          </p:spPr>
        </p:pic>
        <p:sp>
          <p:nvSpPr>
            <p:cNvPr id="24" name="TextBox 23">
              <a:extLst>
                <a:ext uri="{FF2B5EF4-FFF2-40B4-BE49-F238E27FC236}">
                  <a16:creationId xmlns:a16="http://schemas.microsoft.com/office/drawing/2014/main" id="{CCF33CD3-6BB9-42FE-900A-089681E796E5}"/>
                </a:ext>
              </a:extLst>
            </p:cNvPr>
            <p:cNvSpPr txBox="1"/>
            <p:nvPr/>
          </p:nvSpPr>
          <p:spPr>
            <a:xfrm>
              <a:off x="8375911" y="1505860"/>
              <a:ext cx="1454696" cy="923330"/>
            </a:xfrm>
            <a:prstGeom prst="rect">
              <a:avLst/>
            </a:prstGeom>
            <a:noFill/>
          </p:spPr>
          <p:txBody>
            <a:bodyPr wrap="square" rtlCol="0">
              <a:spAutoFit/>
            </a:bodyPr>
            <a:lstStyle/>
            <a:p>
              <a:pPr algn="ctr"/>
              <a:r>
                <a:rPr lang="en-US" dirty="0">
                  <a:solidFill>
                    <a:srgbClr val="2A355F"/>
                  </a:solidFill>
                  <a:latin typeface="Kamerik205 8" panose="020B0803030600020004" pitchFamily="34" charset="0"/>
                </a:rPr>
                <a:t>Azure</a:t>
              </a:r>
            </a:p>
            <a:p>
              <a:pPr algn="ctr"/>
              <a:r>
                <a:rPr lang="en-US" dirty="0">
                  <a:solidFill>
                    <a:srgbClr val="2A355F"/>
                  </a:solidFill>
                  <a:latin typeface="Kamerik205 8" panose="020B0803030600020004" pitchFamily="34" charset="0"/>
                </a:rPr>
                <a:t>Functions</a:t>
              </a:r>
            </a:p>
            <a:p>
              <a:pPr algn="ctr"/>
              <a:r>
                <a:rPr lang="en-US" dirty="0">
                  <a:solidFill>
                    <a:srgbClr val="2A355F"/>
                  </a:solidFill>
                  <a:latin typeface="Kamerik205 8" panose="020B0803030600020004" pitchFamily="34" charset="0"/>
                </a:rPr>
                <a:t>Runtime</a:t>
              </a:r>
            </a:p>
          </p:txBody>
        </p:sp>
        <p:cxnSp>
          <p:nvCxnSpPr>
            <p:cNvPr id="25" name="Straight Connector 24">
              <a:extLst>
                <a:ext uri="{FF2B5EF4-FFF2-40B4-BE49-F238E27FC236}">
                  <a16:creationId xmlns:a16="http://schemas.microsoft.com/office/drawing/2014/main" id="{B4C99762-FEA7-44DF-B27B-F320F9369A70}"/>
                </a:ext>
              </a:extLst>
            </p:cNvPr>
            <p:cNvCxnSpPr>
              <a:cxnSpLocks/>
            </p:cNvCxnSpPr>
            <p:nvPr/>
          </p:nvCxnSpPr>
          <p:spPr>
            <a:xfrm>
              <a:off x="811533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31B0472-F7A9-4490-8B9D-1FDCADC41929}"/>
                </a:ext>
              </a:extLst>
            </p:cNvPr>
            <p:cNvSpPr txBox="1"/>
            <p:nvPr/>
          </p:nvSpPr>
          <p:spPr>
            <a:xfrm>
              <a:off x="8273604" y="3854987"/>
              <a:ext cx="1588399" cy="646331"/>
            </a:xfrm>
            <a:prstGeom prst="rect">
              <a:avLst/>
            </a:prstGeom>
            <a:noFill/>
          </p:spPr>
          <p:txBody>
            <a:bodyPr wrap="square" rtlCol="0">
              <a:spAutoFit/>
            </a:bodyPr>
            <a:lstStyle/>
            <a:p>
              <a:pPr algn="ctr"/>
              <a:r>
                <a:rPr lang="en-US" dirty="0">
                  <a:solidFill>
                    <a:srgbClr val="1680A7"/>
                  </a:solidFill>
                </a:rPr>
                <a:t>Functions on Your Server</a:t>
              </a:r>
            </a:p>
          </p:txBody>
        </p:sp>
      </p:grpSp>
    </p:spTree>
    <p:extLst>
      <p:ext uri="{BB962C8B-B14F-4D97-AF65-F5344CB8AC3E}">
        <p14:creationId xmlns:p14="http://schemas.microsoft.com/office/powerpoint/2010/main" val="340063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948D6-23A3-4A68-8B1B-FCB7416D74EF}"/>
              </a:ext>
            </a:extLst>
          </p:cNvPr>
          <p:cNvSpPr>
            <a:spLocks noGrp="1"/>
          </p:cNvSpPr>
          <p:nvPr>
            <p:ph type="title"/>
          </p:nvPr>
        </p:nvSpPr>
        <p:spPr/>
        <p:txBody>
          <a:bodyPr/>
          <a:lstStyle/>
          <a:p>
            <a:r>
              <a:rPr lang="en-US" dirty="0"/>
              <a:t>Many Deployment Options</a:t>
            </a:r>
          </a:p>
        </p:txBody>
      </p:sp>
      <p:grpSp>
        <p:nvGrpSpPr>
          <p:cNvPr id="3" name="Group 2">
            <a:extLst>
              <a:ext uri="{FF2B5EF4-FFF2-40B4-BE49-F238E27FC236}">
                <a16:creationId xmlns:a16="http://schemas.microsoft.com/office/drawing/2014/main" id="{69FF3027-E588-4AA5-8320-60D73AB0A6A3}"/>
              </a:ext>
            </a:extLst>
          </p:cNvPr>
          <p:cNvGrpSpPr/>
          <p:nvPr/>
        </p:nvGrpSpPr>
        <p:grpSpPr>
          <a:xfrm>
            <a:off x="227261" y="1921356"/>
            <a:ext cx="1828194" cy="2302963"/>
            <a:chOff x="227261" y="1921356"/>
            <a:chExt cx="1828194" cy="2302963"/>
          </a:xfrm>
        </p:grpSpPr>
        <p:pic>
          <p:nvPicPr>
            <p:cNvPr id="4" name="Graphic 3">
              <a:extLst>
                <a:ext uri="{FF2B5EF4-FFF2-40B4-BE49-F238E27FC236}">
                  <a16:creationId xmlns:a16="http://schemas.microsoft.com/office/drawing/2014/main" id="{3DECB31D-AAF3-4601-A81C-9503D83856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5" name="TextBox 4">
              <a:extLst>
                <a:ext uri="{FF2B5EF4-FFF2-40B4-BE49-F238E27FC236}">
                  <a16:creationId xmlns:a16="http://schemas.microsoft.com/office/drawing/2014/main" id="{318310A0-DFB1-462C-B87C-CC5B38B8553C}"/>
                </a:ext>
              </a:extLst>
            </p:cNvPr>
            <p:cNvSpPr txBox="1"/>
            <p:nvPr/>
          </p:nvSpPr>
          <p:spPr>
            <a:xfrm>
              <a:off x="227262" y="1921356"/>
              <a:ext cx="1828193"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Consumption</a:t>
              </a:r>
            </a:p>
          </p:txBody>
        </p:sp>
        <p:sp>
          <p:nvSpPr>
            <p:cNvPr id="6" name="TextBox 5">
              <a:extLst>
                <a:ext uri="{FF2B5EF4-FFF2-40B4-BE49-F238E27FC236}">
                  <a16:creationId xmlns:a16="http://schemas.microsoft.com/office/drawing/2014/main" id="{D2435726-870A-49A0-802C-212D50BCAE66}"/>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7" name="Group 6">
            <a:extLst>
              <a:ext uri="{FF2B5EF4-FFF2-40B4-BE49-F238E27FC236}">
                <a16:creationId xmlns:a16="http://schemas.microsoft.com/office/drawing/2014/main" id="{1B9F9D16-3152-4B63-A65C-8A251BA30EE4}"/>
              </a:ext>
            </a:extLst>
          </p:cNvPr>
          <p:cNvGrpSpPr/>
          <p:nvPr/>
        </p:nvGrpSpPr>
        <p:grpSpPr>
          <a:xfrm>
            <a:off x="2164393" y="1329975"/>
            <a:ext cx="1808291" cy="3682700"/>
            <a:chOff x="2164393" y="1329975"/>
            <a:chExt cx="1808291" cy="3682700"/>
          </a:xfrm>
        </p:grpSpPr>
        <p:pic>
          <p:nvPicPr>
            <p:cNvPr id="8" name="Graphic 7">
              <a:extLst>
                <a:ext uri="{FF2B5EF4-FFF2-40B4-BE49-F238E27FC236}">
                  <a16:creationId xmlns:a16="http://schemas.microsoft.com/office/drawing/2014/main" id="{03FE399E-3CA4-4B9E-82A6-CEA002369B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9" name="TextBox 8">
              <a:extLst>
                <a:ext uri="{FF2B5EF4-FFF2-40B4-BE49-F238E27FC236}">
                  <a16:creationId xmlns:a16="http://schemas.microsoft.com/office/drawing/2014/main" id="{11DC035A-BD30-43FE-A556-BDB1650453C7}"/>
                </a:ext>
              </a:extLst>
            </p:cNvPr>
            <p:cNvSpPr txBox="1"/>
            <p:nvPr/>
          </p:nvSpPr>
          <p:spPr>
            <a:xfrm>
              <a:off x="2294917" y="1782857"/>
              <a:ext cx="1677767" cy="646331"/>
            </a:xfrm>
            <a:prstGeom prst="rect">
              <a:avLst/>
            </a:prstGeom>
            <a:noFill/>
          </p:spPr>
          <p:txBody>
            <a:bodyPr wrap="none" rtlCol="0">
              <a:spAutoFit/>
            </a:bodyPr>
            <a:lstStyle/>
            <a:p>
              <a:r>
                <a:rPr lang="en-US" dirty="0">
                  <a:solidFill>
                    <a:srgbClr val="2A355F"/>
                  </a:solidFill>
                  <a:latin typeface="Kamerik205 8" panose="020B0803030600020004" pitchFamily="34" charset="0"/>
                </a:rPr>
                <a:t>App Service</a:t>
              </a:r>
            </a:p>
            <a:p>
              <a:pPr algn="ctr"/>
              <a:r>
                <a:rPr lang="en-US" dirty="0">
                  <a:solidFill>
                    <a:srgbClr val="2A355F"/>
                  </a:solidFill>
                  <a:latin typeface="Kamerik205 8" panose="020B0803030600020004" pitchFamily="34" charset="0"/>
                </a:rPr>
                <a:t>Plan</a:t>
              </a:r>
            </a:p>
          </p:txBody>
        </p:sp>
        <p:cxnSp>
          <p:nvCxnSpPr>
            <p:cNvPr id="10" name="Straight Connector 9">
              <a:extLst>
                <a:ext uri="{FF2B5EF4-FFF2-40B4-BE49-F238E27FC236}">
                  <a16:creationId xmlns:a16="http://schemas.microsoft.com/office/drawing/2014/main" id="{1D8800A7-5EE1-41C2-96DE-FD87E80767F0}"/>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F48A0FD-697C-4C90-9B5C-231BC3B7EF13}"/>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12" name="Group 11">
            <a:extLst>
              <a:ext uri="{FF2B5EF4-FFF2-40B4-BE49-F238E27FC236}">
                <a16:creationId xmlns:a16="http://schemas.microsoft.com/office/drawing/2014/main" id="{E62FED78-7980-45F9-BFDA-7661A5DB4721}"/>
              </a:ext>
            </a:extLst>
          </p:cNvPr>
          <p:cNvGrpSpPr/>
          <p:nvPr/>
        </p:nvGrpSpPr>
        <p:grpSpPr>
          <a:xfrm>
            <a:off x="4101525" y="1329975"/>
            <a:ext cx="1854266" cy="3682700"/>
            <a:chOff x="4101525" y="1329975"/>
            <a:chExt cx="1854266" cy="3682700"/>
          </a:xfrm>
        </p:grpSpPr>
        <p:pic>
          <p:nvPicPr>
            <p:cNvPr id="13" name="Graphic 12">
              <a:extLst>
                <a:ext uri="{FF2B5EF4-FFF2-40B4-BE49-F238E27FC236}">
                  <a16:creationId xmlns:a16="http://schemas.microsoft.com/office/drawing/2014/main" id="{234B5152-1D2C-41DB-BC4D-2942E56F27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14" name="TextBox 13">
              <a:extLst>
                <a:ext uri="{FF2B5EF4-FFF2-40B4-BE49-F238E27FC236}">
                  <a16:creationId xmlns:a16="http://schemas.microsoft.com/office/drawing/2014/main" id="{416B7724-BE52-4D7A-92FA-63DE13722CE9}"/>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2A355F"/>
                  </a:solidFill>
                </a:rPr>
                <a:t>App Service</a:t>
              </a:r>
            </a:p>
            <a:p>
              <a:r>
                <a:rPr lang="en-US" dirty="0">
                  <a:solidFill>
                    <a:srgbClr val="2A355F"/>
                  </a:solidFill>
                </a:rPr>
                <a:t>Environment</a:t>
              </a:r>
            </a:p>
          </p:txBody>
        </p:sp>
        <p:cxnSp>
          <p:nvCxnSpPr>
            <p:cNvPr id="15" name="Straight Connector 14">
              <a:extLst>
                <a:ext uri="{FF2B5EF4-FFF2-40B4-BE49-F238E27FC236}">
                  <a16:creationId xmlns:a16="http://schemas.microsoft.com/office/drawing/2014/main" id="{529AB36C-84AF-458B-8E96-CC34952305B2}"/>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EA8EEC-2A60-4753-A372-D5054F31EF96}"/>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17" name="Group 16">
            <a:extLst>
              <a:ext uri="{FF2B5EF4-FFF2-40B4-BE49-F238E27FC236}">
                <a16:creationId xmlns:a16="http://schemas.microsoft.com/office/drawing/2014/main" id="{8163FCE6-A6F2-42AE-8BEE-1374CE2DF733}"/>
              </a:ext>
            </a:extLst>
          </p:cNvPr>
          <p:cNvGrpSpPr/>
          <p:nvPr/>
        </p:nvGrpSpPr>
        <p:grpSpPr>
          <a:xfrm>
            <a:off x="6096000" y="1329975"/>
            <a:ext cx="1807622" cy="3682700"/>
            <a:chOff x="6096000" y="1329975"/>
            <a:chExt cx="1807622" cy="3682700"/>
          </a:xfrm>
        </p:grpSpPr>
        <p:pic>
          <p:nvPicPr>
            <p:cNvPr id="18" name="Graphic 17">
              <a:extLst>
                <a:ext uri="{FF2B5EF4-FFF2-40B4-BE49-F238E27FC236}">
                  <a16:creationId xmlns:a16="http://schemas.microsoft.com/office/drawing/2014/main" id="{880AF59B-7F7A-43CF-AA2D-B0A31DA8E6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06597" y="2494978"/>
              <a:ext cx="1360009" cy="1360009"/>
            </a:xfrm>
            <a:prstGeom prst="rect">
              <a:avLst/>
            </a:prstGeom>
          </p:spPr>
        </p:pic>
        <p:sp>
          <p:nvSpPr>
            <p:cNvPr id="19" name="TextBox 18">
              <a:extLst>
                <a:ext uri="{FF2B5EF4-FFF2-40B4-BE49-F238E27FC236}">
                  <a16:creationId xmlns:a16="http://schemas.microsoft.com/office/drawing/2014/main" id="{15BA7A2D-1EB9-4DD1-9ACD-71C5579771D8}"/>
                </a:ext>
              </a:extLst>
            </p:cNvPr>
            <p:cNvSpPr txBox="1"/>
            <p:nvPr/>
          </p:nvSpPr>
          <p:spPr>
            <a:xfrm>
              <a:off x="6278818" y="2059858"/>
              <a:ext cx="1624804"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Azure Stack</a:t>
              </a:r>
            </a:p>
          </p:txBody>
        </p:sp>
        <p:cxnSp>
          <p:nvCxnSpPr>
            <p:cNvPr id="20" name="Straight Connector 19">
              <a:extLst>
                <a:ext uri="{FF2B5EF4-FFF2-40B4-BE49-F238E27FC236}">
                  <a16:creationId xmlns:a16="http://schemas.microsoft.com/office/drawing/2014/main" id="{A90209F0-95A9-4869-A795-E9CAC916276B}"/>
                </a:ext>
              </a:extLst>
            </p:cNvPr>
            <p:cNvCxnSpPr>
              <a:cxnSpLocks/>
            </p:cNvCxnSpPr>
            <p:nvPr/>
          </p:nvCxnSpPr>
          <p:spPr>
            <a:xfrm flipH="1">
              <a:off x="6096000" y="1329975"/>
              <a:ext cx="1243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83842A-7CCC-4700-AB3D-ABDBFCCBEAD7}"/>
                </a:ext>
              </a:extLst>
            </p:cNvPr>
            <p:cNvSpPr txBox="1"/>
            <p:nvPr/>
          </p:nvSpPr>
          <p:spPr>
            <a:xfrm>
              <a:off x="629240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grpSp>
        <p:nvGrpSpPr>
          <p:cNvPr id="22" name="Group 21">
            <a:extLst>
              <a:ext uri="{FF2B5EF4-FFF2-40B4-BE49-F238E27FC236}">
                <a16:creationId xmlns:a16="http://schemas.microsoft.com/office/drawing/2014/main" id="{1DB91670-EB3B-4A5A-BFB4-FCBDB62D474B}"/>
              </a:ext>
            </a:extLst>
          </p:cNvPr>
          <p:cNvGrpSpPr/>
          <p:nvPr/>
        </p:nvGrpSpPr>
        <p:grpSpPr>
          <a:xfrm>
            <a:off x="8115335" y="1329975"/>
            <a:ext cx="1746668" cy="3682700"/>
            <a:chOff x="8115335" y="1329975"/>
            <a:chExt cx="1746668" cy="3682700"/>
          </a:xfrm>
        </p:grpSpPr>
        <p:pic>
          <p:nvPicPr>
            <p:cNvPr id="23" name="Graphic 19">
              <a:extLst>
                <a:ext uri="{FF2B5EF4-FFF2-40B4-BE49-F238E27FC236}">
                  <a16:creationId xmlns:a16="http://schemas.microsoft.com/office/drawing/2014/main" id="{5622CF16-D5AC-48FE-94DF-6D1836AE45BB}"/>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96593" y="2494978"/>
              <a:ext cx="1342422" cy="1360009"/>
            </a:xfrm>
            <a:prstGeom prst="rect">
              <a:avLst/>
            </a:prstGeom>
          </p:spPr>
        </p:pic>
        <p:sp>
          <p:nvSpPr>
            <p:cNvPr id="24" name="TextBox 23">
              <a:extLst>
                <a:ext uri="{FF2B5EF4-FFF2-40B4-BE49-F238E27FC236}">
                  <a16:creationId xmlns:a16="http://schemas.microsoft.com/office/drawing/2014/main" id="{ECBBB007-CC90-4AA2-AB04-D20B157DC7F8}"/>
                </a:ext>
              </a:extLst>
            </p:cNvPr>
            <p:cNvSpPr txBox="1"/>
            <p:nvPr/>
          </p:nvSpPr>
          <p:spPr>
            <a:xfrm>
              <a:off x="8375911" y="1505860"/>
              <a:ext cx="1454696" cy="923330"/>
            </a:xfrm>
            <a:prstGeom prst="rect">
              <a:avLst/>
            </a:prstGeom>
            <a:noFill/>
          </p:spPr>
          <p:txBody>
            <a:bodyPr wrap="square" rtlCol="0">
              <a:spAutoFit/>
            </a:bodyPr>
            <a:lstStyle/>
            <a:p>
              <a:pPr algn="ctr"/>
              <a:r>
                <a:rPr lang="en-US" dirty="0">
                  <a:solidFill>
                    <a:srgbClr val="2A355F"/>
                  </a:solidFill>
                  <a:latin typeface="Kamerik205 8" panose="020B0803030600020004" pitchFamily="34" charset="0"/>
                </a:rPr>
                <a:t>Azure</a:t>
              </a:r>
            </a:p>
            <a:p>
              <a:pPr algn="ctr"/>
              <a:r>
                <a:rPr lang="en-US" dirty="0">
                  <a:solidFill>
                    <a:srgbClr val="2A355F"/>
                  </a:solidFill>
                  <a:latin typeface="Kamerik205 8" panose="020B0803030600020004" pitchFamily="34" charset="0"/>
                </a:rPr>
                <a:t>Functions</a:t>
              </a:r>
            </a:p>
            <a:p>
              <a:pPr algn="ctr"/>
              <a:r>
                <a:rPr lang="en-US" dirty="0">
                  <a:solidFill>
                    <a:srgbClr val="2A355F"/>
                  </a:solidFill>
                  <a:latin typeface="Kamerik205 8" panose="020B0803030600020004" pitchFamily="34" charset="0"/>
                </a:rPr>
                <a:t>Runtime</a:t>
              </a:r>
            </a:p>
          </p:txBody>
        </p:sp>
        <p:cxnSp>
          <p:nvCxnSpPr>
            <p:cNvPr id="25" name="Straight Connector 24">
              <a:extLst>
                <a:ext uri="{FF2B5EF4-FFF2-40B4-BE49-F238E27FC236}">
                  <a16:creationId xmlns:a16="http://schemas.microsoft.com/office/drawing/2014/main" id="{0B8C932F-A392-4030-AB52-5D2437735454}"/>
                </a:ext>
              </a:extLst>
            </p:cNvPr>
            <p:cNvCxnSpPr>
              <a:cxnSpLocks/>
            </p:cNvCxnSpPr>
            <p:nvPr/>
          </p:nvCxnSpPr>
          <p:spPr>
            <a:xfrm>
              <a:off x="811533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C9282F4-772D-4247-8BB8-F6190880CA1C}"/>
                </a:ext>
              </a:extLst>
            </p:cNvPr>
            <p:cNvSpPr txBox="1"/>
            <p:nvPr/>
          </p:nvSpPr>
          <p:spPr>
            <a:xfrm>
              <a:off x="8273604" y="3854987"/>
              <a:ext cx="1588399" cy="646331"/>
            </a:xfrm>
            <a:prstGeom prst="rect">
              <a:avLst/>
            </a:prstGeom>
            <a:noFill/>
          </p:spPr>
          <p:txBody>
            <a:bodyPr wrap="square" rtlCol="0">
              <a:spAutoFit/>
            </a:bodyPr>
            <a:lstStyle/>
            <a:p>
              <a:pPr algn="ctr"/>
              <a:r>
                <a:rPr lang="en-US" dirty="0">
                  <a:solidFill>
                    <a:srgbClr val="1680A7"/>
                  </a:solidFill>
                </a:rPr>
                <a:t>Functions on Your Server</a:t>
              </a:r>
            </a:p>
          </p:txBody>
        </p:sp>
      </p:grpSp>
      <p:grpSp>
        <p:nvGrpSpPr>
          <p:cNvPr id="27" name="Group 26">
            <a:extLst>
              <a:ext uri="{FF2B5EF4-FFF2-40B4-BE49-F238E27FC236}">
                <a16:creationId xmlns:a16="http://schemas.microsoft.com/office/drawing/2014/main" id="{4D9D54CF-7691-4A9E-B4CD-9FAB9D5611AC}"/>
              </a:ext>
            </a:extLst>
          </p:cNvPr>
          <p:cNvGrpSpPr/>
          <p:nvPr/>
        </p:nvGrpSpPr>
        <p:grpSpPr>
          <a:xfrm>
            <a:off x="10090185" y="1383208"/>
            <a:ext cx="1759196" cy="3629467"/>
            <a:chOff x="10090185" y="1383208"/>
            <a:chExt cx="1759196" cy="3629467"/>
          </a:xfrm>
        </p:grpSpPr>
        <p:cxnSp>
          <p:nvCxnSpPr>
            <p:cNvPr id="28" name="Straight Connector 27">
              <a:extLst>
                <a:ext uri="{FF2B5EF4-FFF2-40B4-BE49-F238E27FC236}">
                  <a16:creationId xmlns:a16="http://schemas.microsoft.com/office/drawing/2014/main" id="{96201700-65B4-479C-9949-EF16AA849AAE}"/>
                </a:ext>
              </a:extLst>
            </p:cNvPr>
            <p:cNvCxnSpPr>
              <a:cxnSpLocks/>
            </p:cNvCxnSpPr>
            <p:nvPr/>
          </p:nvCxnSpPr>
          <p:spPr>
            <a:xfrm>
              <a:off x="10090185" y="1383208"/>
              <a:ext cx="0" cy="3629467"/>
            </a:xfrm>
            <a:prstGeom prst="line">
              <a:avLst/>
            </a:prstGeom>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1A1B2806-77B8-4F9D-9691-BD968FAAFC9A}"/>
                </a:ext>
              </a:extLst>
            </p:cNvPr>
            <p:cNvGrpSpPr/>
            <p:nvPr/>
          </p:nvGrpSpPr>
          <p:grpSpPr>
            <a:xfrm>
              <a:off x="10260982" y="1782859"/>
              <a:ext cx="1588399" cy="2507248"/>
              <a:chOff x="10260982" y="1782859"/>
              <a:chExt cx="1588399" cy="2507248"/>
            </a:xfrm>
          </p:grpSpPr>
          <p:pic>
            <p:nvPicPr>
              <p:cNvPr id="30" name="Graphic 29">
                <a:extLst>
                  <a:ext uri="{FF2B5EF4-FFF2-40B4-BE49-F238E27FC236}">
                    <a16:creationId xmlns:a16="http://schemas.microsoft.com/office/drawing/2014/main" id="{EAE71669-E37A-4D19-BA6A-2B346FEA7EA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369003" y="2494978"/>
                <a:ext cx="1360009" cy="1360009"/>
              </a:xfrm>
              <a:prstGeom prst="rect">
                <a:avLst/>
              </a:prstGeom>
            </p:spPr>
          </p:pic>
          <p:sp>
            <p:nvSpPr>
              <p:cNvPr id="31" name="TextBox 30">
                <a:extLst>
                  <a:ext uri="{FF2B5EF4-FFF2-40B4-BE49-F238E27FC236}">
                    <a16:creationId xmlns:a16="http://schemas.microsoft.com/office/drawing/2014/main" id="{6FB550C9-661C-4EE3-9978-FBCECB4DF085}"/>
                  </a:ext>
                </a:extLst>
              </p:cNvPr>
              <p:cNvSpPr txBox="1"/>
              <p:nvPr/>
            </p:nvSpPr>
            <p:spPr>
              <a:xfrm>
                <a:off x="10431049" y="1782859"/>
                <a:ext cx="1235916" cy="646331"/>
              </a:xfrm>
              <a:prstGeom prst="rect">
                <a:avLst/>
              </a:prstGeom>
              <a:noFill/>
            </p:spPr>
            <p:txBody>
              <a:bodyPr wrap="none" rtlCol="0">
                <a:spAutoFit/>
              </a:bodyPr>
              <a:lstStyle/>
              <a:p>
                <a:pPr algn="ctr"/>
                <a:r>
                  <a:rPr lang="en-US" dirty="0">
                    <a:solidFill>
                      <a:srgbClr val="2A355F"/>
                    </a:solidFill>
                    <a:latin typeface="Kamerik205 8" panose="020B0803030600020004" pitchFamily="34" charset="0"/>
                  </a:rPr>
                  <a:t>Azure</a:t>
                </a:r>
              </a:p>
              <a:p>
                <a:pPr algn="ctr"/>
                <a:r>
                  <a:rPr lang="en-US" dirty="0">
                    <a:solidFill>
                      <a:srgbClr val="2A355F"/>
                    </a:solidFill>
                    <a:latin typeface="Kamerik205 8" panose="020B0803030600020004" pitchFamily="34" charset="0"/>
                  </a:rPr>
                  <a:t>IoT Edge</a:t>
                </a:r>
              </a:p>
            </p:txBody>
          </p:sp>
          <p:sp>
            <p:nvSpPr>
              <p:cNvPr id="32" name="TextBox 31">
                <a:extLst>
                  <a:ext uri="{FF2B5EF4-FFF2-40B4-BE49-F238E27FC236}">
                    <a16:creationId xmlns:a16="http://schemas.microsoft.com/office/drawing/2014/main" id="{E71AD719-28FC-43AB-AF6D-FB9748C0F4FB}"/>
                  </a:ext>
                </a:extLst>
              </p:cNvPr>
              <p:cNvSpPr txBox="1"/>
              <p:nvPr/>
            </p:nvSpPr>
            <p:spPr>
              <a:xfrm>
                <a:off x="10260982" y="3920775"/>
                <a:ext cx="1588399" cy="369332"/>
              </a:xfrm>
              <a:prstGeom prst="rect">
                <a:avLst/>
              </a:prstGeom>
              <a:noFill/>
            </p:spPr>
            <p:txBody>
              <a:bodyPr wrap="square" rtlCol="0">
                <a:spAutoFit/>
              </a:bodyPr>
              <a:lstStyle/>
              <a:p>
                <a:pPr algn="ctr"/>
                <a:r>
                  <a:rPr lang="en-US" dirty="0">
                    <a:solidFill>
                      <a:srgbClr val="1680A7"/>
                    </a:solidFill>
                  </a:rPr>
                  <a:t>On Devices</a:t>
                </a:r>
              </a:p>
            </p:txBody>
          </p:sp>
        </p:grpSp>
      </p:grpSp>
    </p:spTree>
    <p:extLst>
      <p:ext uri="{BB962C8B-B14F-4D97-AF65-F5344CB8AC3E}">
        <p14:creationId xmlns:p14="http://schemas.microsoft.com/office/powerpoint/2010/main" val="79541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65D70-54D9-49E8-BB2B-8CBDC91D6CAC}"/>
              </a:ext>
            </a:extLst>
          </p:cNvPr>
          <p:cNvSpPr>
            <a:spLocks noGrp="1"/>
          </p:cNvSpPr>
          <p:nvPr>
            <p:ph type="title"/>
          </p:nvPr>
        </p:nvSpPr>
        <p:spPr/>
        <p:txBody>
          <a:bodyPr/>
          <a:lstStyle/>
          <a:p>
            <a:r>
              <a:rPr lang="en-US" dirty="0"/>
              <a:t>Open Source</a:t>
            </a:r>
          </a:p>
        </p:txBody>
      </p:sp>
      <p:pic>
        <p:nvPicPr>
          <p:cNvPr id="3" name="Picture 2">
            <a:extLst>
              <a:ext uri="{FF2B5EF4-FFF2-40B4-BE49-F238E27FC236}">
                <a16:creationId xmlns:a16="http://schemas.microsoft.com/office/drawing/2014/main" id="{87CD5332-00CA-4AA9-9528-402222A253E6}"/>
              </a:ext>
            </a:extLst>
          </p:cNvPr>
          <p:cNvPicPr>
            <a:picLocks noChangeAspect="1"/>
          </p:cNvPicPr>
          <p:nvPr/>
        </p:nvPicPr>
        <p:blipFill>
          <a:blip r:embed="rId2"/>
          <a:stretch>
            <a:fillRect/>
          </a:stretch>
        </p:blipFill>
        <p:spPr>
          <a:xfrm>
            <a:off x="3417175" y="1479631"/>
            <a:ext cx="5357649" cy="4138847"/>
          </a:xfrm>
          <a:prstGeom prst="rect">
            <a:avLst/>
          </a:prstGeom>
        </p:spPr>
      </p:pic>
    </p:spTree>
    <p:extLst>
      <p:ext uri="{BB962C8B-B14F-4D97-AF65-F5344CB8AC3E}">
        <p14:creationId xmlns:p14="http://schemas.microsoft.com/office/powerpoint/2010/main" val="152072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FC6CA-4231-454F-A5BD-724BD8554A79}"/>
              </a:ext>
            </a:extLst>
          </p:cNvPr>
          <p:cNvSpPr>
            <a:spLocks noGrp="1"/>
          </p:cNvSpPr>
          <p:nvPr>
            <p:ph type="title"/>
          </p:nvPr>
        </p:nvSpPr>
        <p:spPr/>
        <p:txBody>
          <a:bodyPr/>
          <a:lstStyle/>
          <a:p>
            <a:r>
              <a:rPr lang="en-US" dirty="0"/>
              <a:t>Supported Triggers and Bindings</a:t>
            </a:r>
          </a:p>
        </p:txBody>
      </p:sp>
      <p:sp>
        <p:nvSpPr>
          <p:cNvPr id="3" name="Text Placeholder 2">
            <a:extLst>
              <a:ext uri="{FF2B5EF4-FFF2-40B4-BE49-F238E27FC236}">
                <a16:creationId xmlns:a16="http://schemas.microsoft.com/office/drawing/2014/main" id="{47F4A798-313A-43CB-9EE8-AE42693B0BF3}"/>
              </a:ext>
            </a:extLst>
          </p:cNvPr>
          <p:cNvSpPr>
            <a:spLocks noGrp="1"/>
          </p:cNvSpPr>
          <p:nvPr>
            <p:ph type="body" idx="1"/>
          </p:nvPr>
        </p:nvSpPr>
        <p:spPr/>
        <p:txBody>
          <a:bodyPr/>
          <a:lstStyle/>
          <a:p>
            <a:r>
              <a:rPr lang="en-US" dirty="0"/>
              <a:t>Beyond Hello World: Getting Deeper into Azure Functions</a:t>
            </a:r>
          </a:p>
        </p:txBody>
      </p:sp>
    </p:spTree>
    <p:extLst>
      <p:ext uri="{BB962C8B-B14F-4D97-AF65-F5344CB8AC3E}">
        <p14:creationId xmlns:p14="http://schemas.microsoft.com/office/powerpoint/2010/main" val="2696577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2638BE-6B14-3D35-E70C-F7D7EE908C07}"/>
              </a:ext>
            </a:extLst>
          </p:cNvPr>
          <p:cNvSpPr/>
          <p:nvPr/>
        </p:nvSpPr>
        <p:spPr>
          <a:xfrm>
            <a:off x="4728519" y="1425146"/>
            <a:ext cx="6524367" cy="39629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D3ED222-BCEF-49F5-8504-23EFB8C05B59}"/>
              </a:ext>
            </a:extLst>
          </p:cNvPr>
          <p:cNvSpPr>
            <a:spLocks noGrp="1"/>
          </p:cNvSpPr>
          <p:nvPr>
            <p:ph type="title"/>
          </p:nvPr>
        </p:nvSpPr>
        <p:spPr/>
        <p:txBody>
          <a:bodyPr/>
          <a:lstStyle/>
          <a:p>
            <a:r>
              <a:rPr lang="en-US" dirty="0"/>
              <a:t>HTTP</a:t>
            </a:r>
          </a:p>
        </p:txBody>
      </p:sp>
      <p:graphicFrame>
        <p:nvGraphicFramePr>
          <p:cNvPr id="3" name="Table 11">
            <a:extLst>
              <a:ext uri="{FF2B5EF4-FFF2-40B4-BE49-F238E27FC236}">
                <a16:creationId xmlns:a16="http://schemas.microsoft.com/office/drawing/2014/main" id="{D8951A6E-BF5B-48EF-B80D-F9761A4EE81D}"/>
              </a:ext>
            </a:extLst>
          </p:cNvPr>
          <p:cNvGraphicFramePr>
            <a:graphicFrameLocks noGrp="1"/>
          </p:cNvGraphicFramePr>
          <p:nvPr>
            <p:extLst>
              <p:ext uri="{D42A27DB-BD31-4B8C-83A1-F6EECF244321}">
                <p14:modId xmlns:p14="http://schemas.microsoft.com/office/powerpoint/2010/main" val="2318677534"/>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grpSp>
        <p:nvGrpSpPr>
          <p:cNvPr id="4" name="Group 3">
            <a:extLst>
              <a:ext uri="{FF2B5EF4-FFF2-40B4-BE49-F238E27FC236}">
                <a16:creationId xmlns:a16="http://schemas.microsoft.com/office/drawing/2014/main" id="{BC2E9945-CE38-41E0-AD85-64106CD11560}"/>
              </a:ext>
            </a:extLst>
          </p:cNvPr>
          <p:cNvGrpSpPr/>
          <p:nvPr/>
        </p:nvGrpSpPr>
        <p:grpSpPr>
          <a:xfrm>
            <a:off x="5348889" y="2770371"/>
            <a:ext cx="1494222" cy="2236963"/>
            <a:chOff x="5348889" y="2770371"/>
            <a:chExt cx="1494222" cy="2236963"/>
          </a:xfrm>
        </p:grpSpPr>
        <p:pic>
          <p:nvPicPr>
            <p:cNvPr id="5" name="Graphic 4">
              <a:extLst>
                <a:ext uri="{FF2B5EF4-FFF2-40B4-BE49-F238E27FC236}">
                  <a16:creationId xmlns:a16="http://schemas.microsoft.com/office/drawing/2014/main" id="{5E8EF86A-4C30-4C64-AA4B-30D02C962E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6" name="Straight Arrow Connector 5">
              <a:extLst>
                <a:ext uri="{FF2B5EF4-FFF2-40B4-BE49-F238E27FC236}">
                  <a16:creationId xmlns:a16="http://schemas.microsoft.com/office/drawing/2014/main" id="{8D0D7CE1-040D-4CF0-B5CF-85350FE70FA2}"/>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Graphic 8">
            <a:extLst>
              <a:ext uri="{FF2B5EF4-FFF2-40B4-BE49-F238E27FC236}">
                <a16:creationId xmlns:a16="http://schemas.microsoft.com/office/drawing/2014/main" id="{1381091A-2242-4FC0-B7AC-23163B94ACD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27645" y="1755616"/>
            <a:ext cx="2136709" cy="898873"/>
          </a:xfrm>
          <a:prstGeom prst="rect">
            <a:avLst/>
          </a:prstGeom>
        </p:spPr>
      </p:pic>
      <p:pic>
        <p:nvPicPr>
          <p:cNvPr id="8" name="Graphic 9">
            <a:extLst>
              <a:ext uri="{FF2B5EF4-FFF2-40B4-BE49-F238E27FC236}">
                <a16:creationId xmlns:a16="http://schemas.microsoft.com/office/drawing/2014/main" id="{D0C82BBD-C03C-4E7D-8CD8-54E0BB5C87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52496" y="3782297"/>
            <a:ext cx="2136704" cy="898871"/>
          </a:xfrm>
          <a:prstGeom prst="rect">
            <a:avLst/>
          </a:prstGeom>
        </p:spPr>
      </p:pic>
      <p:cxnSp>
        <p:nvCxnSpPr>
          <p:cNvPr id="9" name="Straight Arrow Connector 8">
            <a:extLst>
              <a:ext uri="{FF2B5EF4-FFF2-40B4-BE49-F238E27FC236}">
                <a16:creationId xmlns:a16="http://schemas.microsoft.com/office/drawing/2014/main" id="{B9565870-1F33-4EE8-BBD0-8B7420D53DE8}"/>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4642B81-FC31-42F9-B690-36E5F36F4922}"/>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1" name="TextBox 10">
            <a:extLst>
              <a:ext uri="{FF2B5EF4-FFF2-40B4-BE49-F238E27FC236}">
                <a16:creationId xmlns:a16="http://schemas.microsoft.com/office/drawing/2014/main" id="{2F843D3A-7140-4AE8-BA83-9535E3B0C406}"/>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pic>
        <p:nvPicPr>
          <p:cNvPr id="12" name="Picture 11">
            <a:extLst>
              <a:ext uri="{FF2B5EF4-FFF2-40B4-BE49-F238E27FC236}">
                <a16:creationId xmlns:a16="http://schemas.microsoft.com/office/drawing/2014/main" id="{DDA21CDE-AAC9-4021-83F3-518E4D62B9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D2D702F0-BBC1-4781-84F7-6F125C14A15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7E25B96B-7EB2-4F7C-A3BF-E562DD1680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2AF9FC8E-EC8E-4667-96DB-5D7E2BC5B3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000FC1E3-66C0-4505-85A3-C9FEF75672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2A9C5FA1-0D5F-44BA-96DA-FA7DC7BA07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619217D1-E77E-4B2D-919E-3C99AD2EA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6450054F-4CA1-46A0-90EE-E8C323A91A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268D12F2-92BE-4CBF-8A05-50AA215919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D2DB57C4-3147-448F-9B98-D360972D8C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79FF838B-BB2F-45C1-B516-EDD89C901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146C2FD6-C5C7-488B-9C2B-A50798E877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27590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5F92ABE-C83E-5D8B-B422-A3E6D62E987F}"/>
              </a:ext>
            </a:extLst>
          </p:cNvPr>
          <p:cNvSpPr/>
          <p:nvPr/>
        </p:nvSpPr>
        <p:spPr>
          <a:xfrm>
            <a:off x="4637903" y="1194486"/>
            <a:ext cx="2916194" cy="40118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224E3A0-50D2-40BE-86AD-EA4BBF8258CF}"/>
              </a:ext>
            </a:extLst>
          </p:cNvPr>
          <p:cNvSpPr>
            <a:spLocks noGrp="1"/>
          </p:cNvSpPr>
          <p:nvPr>
            <p:ph type="title"/>
          </p:nvPr>
        </p:nvSpPr>
        <p:spPr/>
        <p:txBody>
          <a:bodyPr/>
          <a:lstStyle/>
          <a:p>
            <a:r>
              <a:rPr lang="en-US" dirty="0"/>
              <a:t>Timer</a:t>
            </a:r>
          </a:p>
        </p:txBody>
      </p:sp>
      <p:grpSp>
        <p:nvGrpSpPr>
          <p:cNvPr id="3" name="Group 2">
            <a:extLst>
              <a:ext uri="{FF2B5EF4-FFF2-40B4-BE49-F238E27FC236}">
                <a16:creationId xmlns:a16="http://schemas.microsoft.com/office/drawing/2014/main" id="{B2FB2915-D5AE-42B4-A952-856D59EC76F6}"/>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0A5682F8-6B9A-4066-9B9D-4657E5F195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683FE31B-445A-49C7-B065-E04B8544C180}"/>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8">
            <a:extLst>
              <a:ext uri="{FF2B5EF4-FFF2-40B4-BE49-F238E27FC236}">
                <a16:creationId xmlns:a16="http://schemas.microsoft.com/office/drawing/2014/main" id="{EE0E0E54-0D00-445D-970B-09A25FA583C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30092" y="1396612"/>
            <a:ext cx="931815" cy="1099291"/>
          </a:xfrm>
          <a:prstGeom prst="rect">
            <a:avLst/>
          </a:prstGeom>
        </p:spPr>
      </p:pic>
      <p:sp>
        <p:nvSpPr>
          <p:cNvPr id="7" name="TextBox 6">
            <a:extLst>
              <a:ext uri="{FF2B5EF4-FFF2-40B4-BE49-F238E27FC236}">
                <a16:creationId xmlns:a16="http://schemas.microsoft.com/office/drawing/2014/main" id="{9D828E15-A635-4E56-BAF0-974B09BF5735}"/>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graphicFrame>
        <p:nvGraphicFramePr>
          <p:cNvPr id="8" name="Table 11">
            <a:extLst>
              <a:ext uri="{FF2B5EF4-FFF2-40B4-BE49-F238E27FC236}">
                <a16:creationId xmlns:a16="http://schemas.microsoft.com/office/drawing/2014/main" id="{9B45B271-4EEB-492A-BEC1-FC3D97B94B8D}"/>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9" name="Picture 8">
            <a:extLst>
              <a:ext uri="{FF2B5EF4-FFF2-40B4-BE49-F238E27FC236}">
                <a16:creationId xmlns:a16="http://schemas.microsoft.com/office/drawing/2014/main" id="{8FEE4408-984B-4682-A9B6-B6B46CA4E6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0" name="Picture 9">
            <a:extLst>
              <a:ext uri="{FF2B5EF4-FFF2-40B4-BE49-F238E27FC236}">
                <a16:creationId xmlns:a16="http://schemas.microsoft.com/office/drawing/2014/main" id="{24FA0979-7AF5-4D6E-9461-AC06FA566DA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1" name="Picture 10">
            <a:extLst>
              <a:ext uri="{FF2B5EF4-FFF2-40B4-BE49-F238E27FC236}">
                <a16:creationId xmlns:a16="http://schemas.microsoft.com/office/drawing/2014/main" id="{C7554424-EF15-49D8-B2FF-3EDEA2F6C1A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2051242"/>
            <a:ext cx="316588" cy="316588"/>
          </a:xfrm>
          <a:prstGeom prst="rect">
            <a:avLst/>
          </a:prstGeom>
        </p:spPr>
      </p:pic>
      <p:pic>
        <p:nvPicPr>
          <p:cNvPr id="12" name="Picture 11">
            <a:extLst>
              <a:ext uri="{FF2B5EF4-FFF2-40B4-BE49-F238E27FC236}">
                <a16:creationId xmlns:a16="http://schemas.microsoft.com/office/drawing/2014/main" id="{F4CC4A32-A991-4AA4-9F74-0337ECFC534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13" name="Picture 12">
            <a:extLst>
              <a:ext uri="{FF2B5EF4-FFF2-40B4-BE49-F238E27FC236}">
                <a16:creationId xmlns:a16="http://schemas.microsoft.com/office/drawing/2014/main" id="{8F4537FA-B5C3-4FB0-A81F-6D80B713772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14" name="Picture 13">
            <a:extLst>
              <a:ext uri="{FF2B5EF4-FFF2-40B4-BE49-F238E27FC236}">
                <a16:creationId xmlns:a16="http://schemas.microsoft.com/office/drawing/2014/main" id="{06AFF414-F553-4764-97E9-6924068510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5" name="Picture 14">
            <a:extLst>
              <a:ext uri="{FF2B5EF4-FFF2-40B4-BE49-F238E27FC236}">
                <a16:creationId xmlns:a16="http://schemas.microsoft.com/office/drawing/2014/main" id="{8839EAA1-2572-4286-A4B1-AAF7E554D3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6" name="Picture 15">
            <a:extLst>
              <a:ext uri="{FF2B5EF4-FFF2-40B4-BE49-F238E27FC236}">
                <a16:creationId xmlns:a16="http://schemas.microsoft.com/office/drawing/2014/main" id="{A15BCA94-DAAE-4AF4-A9D2-A3B3B2633D7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17" name="Picture 16">
            <a:extLst>
              <a:ext uri="{FF2B5EF4-FFF2-40B4-BE49-F238E27FC236}">
                <a16:creationId xmlns:a16="http://schemas.microsoft.com/office/drawing/2014/main" id="{7740F4C6-018F-4A45-A337-87DCA3289B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18" name="Picture 17">
            <a:extLst>
              <a:ext uri="{FF2B5EF4-FFF2-40B4-BE49-F238E27FC236}">
                <a16:creationId xmlns:a16="http://schemas.microsoft.com/office/drawing/2014/main" id="{A2152D21-6D1B-43C6-A6BD-A417F2F8D7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19" name="Picture 18">
            <a:extLst>
              <a:ext uri="{FF2B5EF4-FFF2-40B4-BE49-F238E27FC236}">
                <a16:creationId xmlns:a16="http://schemas.microsoft.com/office/drawing/2014/main" id="{8DFBC0D7-249E-46A7-9742-198FDF0CC4F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20" name="Picture 19">
            <a:extLst>
              <a:ext uri="{FF2B5EF4-FFF2-40B4-BE49-F238E27FC236}">
                <a16:creationId xmlns:a16="http://schemas.microsoft.com/office/drawing/2014/main" id="{0DCAAAB3-A89B-49B0-9F04-A7BBABB4A3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212794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895111D-A1BF-F22F-D076-993C51F8D987}"/>
              </a:ext>
            </a:extLst>
          </p:cNvPr>
          <p:cNvSpPr/>
          <p:nvPr/>
        </p:nvSpPr>
        <p:spPr>
          <a:xfrm>
            <a:off x="4690992" y="1195731"/>
            <a:ext cx="6013621" cy="415569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4C8C466-9C9F-4299-A663-E4C9B5AEFA78}"/>
              </a:ext>
            </a:extLst>
          </p:cNvPr>
          <p:cNvSpPr>
            <a:spLocks noGrp="1"/>
          </p:cNvSpPr>
          <p:nvPr>
            <p:ph type="title"/>
          </p:nvPr>
        </p:nvSpPr>
        <p:spPr/>
        <p:txBody>
          <a:bodyPr/>
          <a:lstStyle/>
          <a:p>
            <a:r>
              <a:rPr lang="en-US" dirty="0"/>
              <a:t>Queue Storage</a:t>
            </a:r>
          </a:p>
        </p:txBody>
      </p:sp>
      <p:grpSp>
        <p:nvGrpSpPr>
          <p:cNvPr id="3" name="Group 2">
            <a:extLst>
              <a:ext uri="{FF2B5EF4-FFF2-40B4-BE49-F238E27FC236}">
                <a16:creationId xmlns:a16="http://schemas.microsoft.com/office/drawing/2014/main" id="{E07041D8-1B16-4D82-8E29-57473CF71F61}"/>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FBF429C2-073B-4398-BB39-0F294DD206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774EB1DB-2289-41A8-972D-8B6E857618D6}"/>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6DF4D9CD-9CCF-4FE9-9822-44F6401482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7" name="Graphic 6">
            <a:extLst>
              <a:ext uri="{FF2B5EF4-FFF2-40B4-BE49-F238E27FC236}">
                <a16:creationId xmlns:a16="http://schemas.microsoft.com/office/drawing/2014/main" id="{2E18A6BF-FBC0-4B4E-8991-86415B69A8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8" name="Straight Arrow Connector 7">
            <a:extLst>
              <a:ext uri="{FF2B5EF4-FFF2-40B4-BE49-F238E27FC236}">
                <a16:creationId xmlns:a16="http://schemas.microsoft.com/office/drawing/2014/main" id="{C4211D5F-7CBE-49C5-89C2-DFAACD5B2B71}"/>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895521F-D088-4670-BD49-3674BC1D9E44}"/>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0" name="TextBox 9">
            <a:extLst>
              <a:ext uri="{FF2B5EF4-FFF2-40B4-BE49-F238E27FC236}">
                <a16:creationId xmlns:a16="http://schemas.microsoft.com/office/drawing/2014/main" id="{C823EA39-0E12-422F-9956-323E5D664A6C}"/>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1" name="Table 11">
            <a:extLst>
              <a:ext uri="{FF2B5EF4-FFF2-40B4-BE49-F238E27FC236}">
                <a16:creationId xmlns:a16="http://schemas.microsoft.com/office/drawing/2014/main" id="{C753CE04-9F1C-4877-BD43-D23FD161EE12}"/>
              </a:ext>
            </a:extLst>
          </p:cNvPr>
          <p:cNvGraphicFramePr>
            <a:graphicFrameLocks noGrp="1"/>
          </p:cNvGraphicFramePr>
          <p:nvPr>
            <p:extLst>
              <p:ext uri="{D42A27DB-BD31-4B8C-83A1-F6EECF244321}">
                <p14:modId xmlns:p14="http://schemas.microsoft.com/office/powerpoint/2010/main" val="2701014730"/>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7F39907B-18C1-45F3-A3FC-DC3A4DAEB9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8BB7C316-ED08-4427-BA14-C92BBFE8728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315804A0-D7B5-4E03-831D-65834E15D9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E1785E74-EA50-4413-9707-3D4DA93727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B7846301-2458-4D11-8B0A-F59327F576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2D514DF9-5520-4D9D-861E-CE1047AFE4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387645C9-E285-46F1-B363-D8A87DCF19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387C966A-4AE5-4E89-B316-CC19F39912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218C6B5C-4704-43BB-9B60-344393EAD1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B795B96B-1F9C-4976-AADD-73EEBB9101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06C9E2E4-343D-4EDB-81D4-551F912B78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849A00EA-65DD-43D0-A4A8-46D6424156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323306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4F173-BC22-4914-9681-3BA8525FF8D4}"/>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F94CBA0C-9436-4EE3-A532-D18A51597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4B859787-E66E-4953-BCFD-5C4187E00628}"/>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14EE8ACE-3D34-4F78-82EC-154EE0390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873E9FC5-0658-4E55-BE50-AF783F22A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683BD250-3273-4CE6-B482-91EF6FBC8F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8AC5FC8D-EEB5-472E-8047-468CAD9409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7764C0D7-1487-4878-8261-0F3AD0D563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F78D7AA0-04C1-480B-B598-DDB5C4DCE8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spTree>
    <p:extLst>
      <p:ext uri="{BB962C8B-B14F-4D97-AF65-F5344CB8AC3E}">
        <p14:creationId xmlns:p14="http://schemas.microsoft.com/office/powerpoint/2010/main" val="35154237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F562BD2-80F4-1E63-8BE0-4009316D39AA}"/>
              </a:ext>
            </a:extLst>
          </p:cNvPr>
          <p:cNvSpPr/>
          <p:nvPr/>
        </p:nvSpPr>
        <p:spPr>
          <a:xfrm>
            <a:off x="4629665" y="1095632"/>
            <a:ext cx="6112476" cy="45143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EC39298A-5046-4467-957C-A26A51552037}"/>
              </a:ext>
            </a:extLst>
          </p:cNvPr>
          <p:cNvSpPr>
            <a:spLocks noGrp="1"/>
          </p:cNvSpPr>
          <p:nvPr>
            <p:ph type="title"/>
          </p:nvPr>
        </p:nvSpPr>
        <p:spPr/>
        <p:txBody>
          <a:bodyPr/>
          <a:lstStyle/>
          <a:p>
            <a:r>
              <a:rPr lang="en-US" dirty="0"/>
              <a:t>Service Bus</a:t>
            </a:r>
          </a:p>
        </p:txBody>
      </p:sp>
      <p:grpSp>
        <p:nvGrpSpPr>
          <p:cNvPr id="3" name="Group 2">
            <a:extLst>
              <a:ext uri="{FF2B5EF4-FFF2-40B4-BE49-F238E27FC236}">
                <a16:creationId xmlns:a16="http://schemas.microsoft.com/office/drawing/2014/main" id="{7DB0BA12-E89C-41CF-9964-5B866535BA51}"/>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510350AC-4CC2-4AA6-B499-1CC6F6D9A5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3159F904-3FD0-4137-9065-86E058D82641}"/>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EDD7AEA9-15A6-4FE0-8D10-D9829D3674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7" name="Graphic 6">
            <a:extLst>
              <a:ext uri="{FF2B5EF4-FFF2-40B4-BE49-F238E27FC236}">
                <a16:creationId xmlns:a16="http://schemas.microsoft.com/office/drawing/2014/main" id="{C4EA8C3B-5917-4285-8C8B-7E76D3AD64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8" name="Straight Arrow Connector 7">
            <a:extLst>
              <a:ext uri="{FF2B5EF4-FFF2-40B4-BE49-F238E27FC236}">
                <a16:creationId xmlns:a16="http://schemas.microsoft.com/office/drawing/2014/main" id="{8BBA5080-D310-4E81-B5DA-3C2C809A58C6}"/>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A66C18B-5F95-48EF-B0E0-6D29D9D44CE6}"/>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0" name="TextBox 9">
            <a:extLst>
              <a:ext uri="{FF2B5EF4-FFF2-40B4-BE49-F238E27FC236}">
                <a16:creationId xmlns:a16="http://schemas.microsoft.com/office/drawing/2014/main" id="{2C6FB5CF-B890-40DC-90F8-3DC2BDCA10BE}"/>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1" name="Table 11">
            <a:extLst>
              <a:ext uri="{FF2B5EF4-FFF2-40B4-BE49-F238E27FC236}">
                <a16:creationId xmlns:a16="http://schemas.microsoft.com/office/drawing/2014/main" id="{7A43E3DC-618B-4B6F-AF8D-A456AEAD0B89}"/>
              </a:ext>
            </a:extLst>
          </p:cNvPr>
          <p:cNvGraphicFramePr>
            <a:graphicFrameLocks noGrp="1"/>
          </p:cNvGraphicFramePr>
          <p:nvPr>
            <p:extLst>
              <p:ext uri="{D42A27DB-BD31-4B8C-83A1-F6EECF244321}">
                <p14:modId xmlns:p14="http://schemas.microsoft.com/office/powerpoint/2010/main" val="279407514"/>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D34AC8DA-A9E8-4760-B909-A9F6BDA184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F143413C-8141-4BDC-999D-A39A14A7612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2F771AFC-9712-4FF9-ABDE-C4745C5452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092786D2-9386-4188-9230-8315CC7D2F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E42081C4-0407-4EAD-A265-5A7CDD114B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6A24126F-A351-4030-85F2-A67FC72937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478E90D3-4744-4A3B-99B9-1B7C2029D9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D7887878-62B6-4AF2-9E4C-DFCCEB633B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3FE9ED20-14DC-4E71-A045-686864EB50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9AC58941-CAC1-40B6-B234-4A53D1EAC0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C685CAD4-ACEE-4ED8-B5A3-FD0A8E822D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27E59D8F-3442-41DE-A649-382E755862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384925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B843140-78FA-827E-8682-DB2ED6062202}"/>
              </a:ext>
            </a:extLst>
          </p:cNvPr>
          <p:cNvSpPr/>
          <p:nvPr/>
        </p:nvSpPr>
        <p:spPr>
          <a:xfrm>
            <a:off x="4736300" y="1264285"/>
            <a:ext cx="5923005" cy="41108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2CB9F88-5F17-489F-B3D0-76F87B9F8F78}"/>
              </a:ext>
            </a:extLst>
          </p:cNvPr>
          <p:cNvSpPr>
            <a:spLocks noGrp="1"/>
          </p:cNvSpPr>
          <p:nvPr>
            <p:ph type="title"/>
          </p:nvPr>
        </p:nvSpPr>
        <p:spPr/>
        <p:txBody>
          <a:bodyPr/>
          <a:lstStyle/>
          <a:p>
            <a:r>
              <a:rPr lang="en-US" dirty="0"/>
              <a:t>Event Hub</a:t>
            </a:r>
          </a:p>
        </p:txBody>
      </p:sp>
      <p:grpSp>
        <p:nvGrpSpPr>
          <p:cNvPr id="3" name="Group 2">
            <a:extLst>
              <a:ext uri="{FF2B5EF4-FFF2-40B4-BE49-F238E27FC236}">
                <a16:creationId xmlns:a16="http://schemas.microsoft.com/office/drawing/2014/main" id="{43C56257-4FAD-4C27-BC74-E98A8EC92764}"/>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25A0A752-8ADE-48C4-8995-91E82E3EB2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A334B68B-3D43-4D17-A990-3DAA39E9EB05}"/>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DF1D56CA-4CA9-4CDE-81A3-9CE339137A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46354" y="1396612"/>
            <a:ext cx="1099291" cy="1099291"/>
          </a:xfrm>
          <a:prstGeom prst="rect">
            <a:avLst/>
          </a:prstGeom>
        </p:spPr>
      </p:pic>
      <p:pic>
        <p:nvPicPr>
          <p:cNvPr id="7" name="Graphic 6">
            <a:extLst>
              <a:ext uri="{FF2B5EF4-FFF2-40B4-BE49-F238E27FC236}">
                <a16:creationId xmlns:a16="http://schemas.microsoft.com/office/drawing/2014/main" id="{0CCD15E9-025F-482D-8D18-B32393489F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49962" y="3710577"/>
            <a:ext cx="1099291" cy="1099291"/>
          </a:xfrm>
          <a:prstGeom prst="rect">
            <a:avLst/>
          </a:prstGeom>
        </p:spPr>
      </p:pic>
      <p:cxnSp>
        <p:nvCxnSpPr>
          <p:cNvPr id="8" name="Straight Arrow Connector 7">
            <a:extLst>
              <a:ext uri="{FF2B5EF4-FFF2-40B4-BE49-F238E27FC236}">
                <a16:creationId xmlns:a16="http://schemas.microsoft.com/office/drawing/2014/main" id="{AAA005F0-F338-4393-A53E-F9F339D89982}"/>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C853FCD-A890-4F48-9FB7-8EB32A68D2EA}"/>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0" name="TextBox 9">
            <a:extLst>
              <a:ext uri="{FF2B5EF4-FFF2-40B4-BE49-F238E27FC236}">
                <a16:creationId xmlns:a16="http://schemas.microsoft.com/office/drawing/2014/main" id="{A119502C-4228-4D56-A2BB-44942B89C37A}"/>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1" name="Table 11">
            <a:extLst>
              <a:ext uri="{FF2B5EF4-FFF2-40B4-BE49-F238E27FC236}">
                <a16:creationId xmlns:a16="http://schemas.microsoft.com/office/drawing/2014/main" id="{EC8018FD-003D-4DBE-8AF8-BEA0B6989A78}"/>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592E8EB9-7D7B-490C-BD25-7CC2C6D714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C60A4B0A-A83E-4089-B3E0-92E48A1CD2C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A7ED98A6-F8D6-44E5-964C-642B51C342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6CDF2671-AE57-4D4B-A255-7A4D19A365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47382D21-EE16-4970-A489-7F3482F04A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06264927-2EE9-4E46-843F-9DDE83F755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A646B365-1471-4407-BCB1-DC10A89897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AF85D68C-2855-4CC0-8E08-C6B86D5191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133AA79E-F385-41CA-9B6F-79FCDF84CA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0163AEEE-3081-4D22-BFE2-8100C0EF32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03ACF6FC-BF9A-46AF-AD9E-A15AFF60C9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03F906B5-9EC0-4872-B30C-CF67A4B5CD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04115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B4327E8-C89D-B82E-7543-F762D1A19B58}"/>
              </a:ext>
            </a:extLst>
          </p:cNvPr>
          <p:cNvSpPr/>
          <p:nvPr/>
        </p:nvSpPr>
        <p:spPr>
          <a:xfrm>
            <a:off x="4501522" y="1132709"/>
            <a:ext cx="6392562" cy="437399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D6E789C5-F03B-45B4-A445-A07366DDCA8B}"/>
              </a:ext>
            </a:extLst>
          </p:cNvPr>
          <p:cNvSpPr>
            <a:spLocks noGrp="1"/>
          </p:cNvSpPr>
          <p:nvPr>
            <p:ph type="title"/>
          </p:nvPr>
        </p:nvSpPr>
        <p:spPr/>
        <p:txBody>
          <a:bodyPr/>
          <a:lstStyle/>
          <a:p>
            <a:r>
              <a:rPr lang="en-US" dirty="0"/>
              <a:t>IoT Hub</a:t>
            </a:r>
          </a:p>
        </p:txBody>
      </p:sp>
      <p:grpSp>
        <p:nvGrpSpPr>
          <p:cNvPr id="3" name="Group 2">
            <a:extLst>
              <a:ext uri="{FF2B5EF4-FFF2-40B4-BE49-F238E27FC236}">
                <a16:creationId xmlns:a16="http://schemas.microsoft.com/office/drawing/2014/main" id="{5D825E30-1FE8-433C-B0E2-200728A1FE01}"/>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401B9476-8549-4E18-B86F-34CD3400B7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7D4A696E-5B3C-4FB7-B302-427B3D3836FB}"/>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BAA366CA-924B-4299-B728-58778C2200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46354" y="1396612"/>
            <a:ext cx="1099291" cy="1099291"/>
          </a:xfrm>
          <a:prstGeom prst="rect">
            <a:avLst/>
          </a:prstGeom>
        </p:spPr>
      </p:pic>
      <p:pic>
        <p:nvPicPr>
          <p:cNvPr id="7" name="Graphic 6">
            <a:extLst>
              <a:ext uri="{FF2B5EF4-FFF2-40B4-BE49-F238E27FC236}">
                <a16:creationId xmlns:a16="http://schemas.microsoft.com/office/drawing/2014/main" id="{8D4CA680-D380-4839-8932-01D540E9B2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49962" y="3710577"/>
            <a:ext cx="1099291" cy="1099291"/>
          </a:xfrm>
          <a:prstGeom prst="rect">
            <a:avLst/>
          </a:prstGeom>
        </p:spPr>
      </p:pic>
      <p:cxnSp>
        <p:nvCxnSpPr>
          <p:cNvPr id="8" name="Straight Arrow Connector 7">
            <a:extLst>
              <a:ext uri="{FF2B5EF4-FFF2-40B4-BE49-F238E27FC236}">
                <a16:creationId xmlns:a16="http://schemas.microsoft.com/office/drawing/2014/main" id="{27F6A465-A3E1-403D-88B6-1BF31D21D162}"/>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E1A447B-D9BB-48D1-BCA4-C56003FD4E81}"/>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0" name="TextBox 9">
            <a:extLst>
              <a:ext uri="{FF2B5EF4-FFF2-40B4-BE49-F238E27FC236}">
                <a16:creationId xmlns:a16="http://schemas.microsoft.com/office/drawing/2014/main" id="{F70E4C6F-5F40-4600-A2B8-7E41BDBDF386}"/>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1" name="Table 11">
            <a:extLst>
              <a:ext uri="{FF2B5EF4-FFF2-40B4-BE49-F238E27FC236}">
                <a16:creationId xmlns:a16="http://schemas.microsoft.com/office/drawing/2014/main" id="{7E8B11AA-9B3E-4662-978B-50B3DAFC9E50}"/>
              </a:ext>
            </a:extLst>
          </p:cNvPr>
          <p:cNvGraphicFramePr>
            <a:graphicFrameLocks noGrp="1"/>
          </p:cNvGraphicFramePr>
          <p:nvPr>
            <p:extLst>
              <p:ext uri="{D42A27DB-BD31-4B8C-83A1-F6EECF244321}">
                <p14:modId xmlns:p14="http://schemas.microsoft.com/office/powerpoint/2010/main" val="3434376055"/>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11141E88-ACA5-43AF-AC7C-5CA245F465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AC3B2789-A068-4C62-927D-F593C6C0D7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72689350-466C-451F-BE54-C4499C9C7F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17B43EFD-B0BF-4EEC-9237-53735575FE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56804DAD-1319-427D-96D7-95D278C6F9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A0672916-DFB9-4CBB-87CB-5BD07E6EE8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C0546D0C-EB0B-4C61-AF7B-CC2B171BA9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F4B89811-F1D0-47BA-BFA7-12C8811256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4037D870-6C71-4F98-BF2B-16CB660F45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9DEAC68A-F99B-456D-A5E8-04ED69EBB2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0661424D-8B95-49B1-B9FD-29EF24DA5E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3D364569-F61D-45D1-9F58-DD02962C3D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341702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72C5804-E531-08DA-DB7B-B8F71CBFDBAC}"/>
              </a:ext>
            </a:extLst>
          </p:cNvPr>
          <p:cNvSpPr/>
          <p:nvPr/>
        </p:nvSpPr>
        <p:spPr>
          <a:xfrm>
            <a:off x="4678635" y="1190423"/>
            <a:ext cx="5371527" cy="42585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F7514BCF-0D7C-4C37-8836-5D709BB23D60}"/>
              </a:ext>
            </a:extLst>
          </p:cNvPr>
          <p:cNvSpPr>
            <a:spLocks noGrp="1"/>
          </p:cNvSpPr>
          <p:nvPr>
            <p:ph type="title"/>
          </p:nvPr>
        </p:nvSpPr>
        <p:spPr/>
        <p:txBody>
          <a:bodyPr/>
          <a:lstStyle/>
          <a:p>
            <a:r>
              <a:rPr lang="en-US" dirty="0"/>
              <a:t>Kafka</a:t>
            </a:r>
          </a:p>
        </p:txBody>
      </p:sp>
      <p:grpSp>
        <p:nvGrpSpPr>
          <p:cNvPr id="3" name="Group 2">
            <a:extLst>
              <a:ext uri="{FF2B5EF4-FFF2-40B4-BE49-F238E27FC236}">
                <a16:creationId xmlns:a16="http://schemas.microsoft.com/office/drawing/2014/main" id="{D1ED45B0-7EC4-45CE-9637-9AA4BBA6F9B9}"/>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233F9A32-4444-46C1-AD93-28F2419897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6DE0359A-9BAC-47B5-8B80-E97EC00687F6}"/>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8">
            <a:extLst>
              <a:ext uri="{FF2B5EF4-FFF2-40B4-BE49-F238E27FC236}">
                <a16:creationId xmlns:a16="http://schemas.microsoft.com/office/drawing/2014/main" id="{30C44FC1-9E2B-405C-B9DD-951981B9E4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46354" y="1396612"/>
            <a:ext cx="1099291" cy="1099291"/>
          </a:xfrm>
          <a:prstGeom prst="rect">
            <a:avLst/>
          </a:prstGeom>
        </p:spPr>
      </p:pic>
      <p:pic>
        <p:nvPicPr>
          <p:cNvPr id="7" name="Graphic 9">
            <a:extLst>
              <a:ext uri="{FF2B5EF4-FFF2-40B4-BE49-F238E27FC236}">
                <a16:creationId xmlns:a16="http://schemas.microsoft.com/office/drawing/2014/main" id="{29021B75-81E8-45AA-8E5E-44B47D92131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552496" y="3710577"/>
            <a:ext cx="1099291" cy="1099291"/>
          </a:xfrm>
          <a:prstGeom prst="rect">
            <a:avLst/>
          </a:prstGeom>
        </p:spPr>
      </p:pic>
      <p:cxnSp>
        <p:nvCxnSpPr>
          <p:cNvPr id="8" name="Straight Arrow Connector 7">
            <a:extLst>
              <a:ext uri="{FF2B5EF4-FFF2-40B4-BE49-F238E27FC236}">
                <a16:creationId xmlns:a16="http://schemas.microsoft.com/office/drawing/2014/main" id="{0AFDEF84-1ABA-48D0-86AA-C30C132281F0}"/>
              </a:ext>
            </a:extLst>
          </p:cNvPr>
          <p:cNvCxnSpPr>
            <a:cxnSpLocks/>
          </p:cNvCxnSpPr>
          <p:nvPr/>
        </p:nvCxnSpPr>
        <p:spPr>
          <a:xfrm flipH="1">
            <a:off x="7014410" y="423558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639A1E9-40A3-4BCE-8515-6E6CB0D65B15}"/>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0" name="TextBox 9">
            <a:extLst>
              <a:ext uri="{FF2B5EF4-FFF2-40B4-BE49-F238E27FC236}">
                <a16:creationId xmlns:a16="http://schemas.microsoft.com/office/drawing/2014/main" id="{F88F6C7F-BE1B-4071-BA51-CE8F85CD672C}"/>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1" name="Table 11">
            <a:extLst>
              <a:ext uri="{FF2B5EF4-FFF2-40B4-BE49-F238E27FC236}">
                <a16:creationId xmlns:a16="http://schemas.microsoft.com/office/drawing/2014/main" id="{CDBC0A01-75FE-40CD-A3C3-7DDF9E2A1631}"/>
              </a:ext>
            </a:extLst>
          </p:cNvPr>
          <p:cNvGraphicFramePr>
            <a:graphicFrameLocks noGrp="1"/>
          </p:cNvGraphicFramePr>
          <p:nvPr>
            <p:extLst>
              <p:ext uri="{D42A27DB-BD31-4B8C-83A1-F6EECF244321}">
                <p14:modId xmlns:p14="http://schemas.microsoft.com/office/powerpoint/2010/main" val="4088286438"/>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EF44FE54-5B2F-4834-BB2E-6CCD9702F8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9F528FBF-F377-49B9-9CB0-FC378C1C281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34C675C9-8A54-4A3A-84AE-6EFAADC1C4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469F4FD4-826A-4638-91F5-683233420E5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F5D4F64B-3EA6-47EC-89B2-A71953E669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0B2777DB-7CEB-4930-9A22-D92379519D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AF9BFFE8-D704-4476-80B9-CCD39A784C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5990E785-91A3-4D68-8497-4E73F96F3F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22080D6C-4DAD-473C-9791-8B3CE05CCB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D2EF1363-BA09-457D-9465-F1A414C854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2BAD605F-26F6-4A85-9713-D8BA917AD4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373C5AD3-5B4D-4C59-9642-2EEBBE756C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53669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22" presetClass="entr" presetSubtype="2"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right)">
                                      <p:cBhvr>
                                        <p:cTn id="21" dur="500"/>
                                        <p:tgtEl>
                                          <p:spTgt spid="8"/>
                                        </p:tgtEl>
                                      </p:cBhvr>
                                    </p:animEffec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53E8C0D-CFF7-B149-5655-65547F0550BB}"/>
              </a:ext>
            </a:extLst>
          </p:cNvPr>
          <p:cNvSpPr/>
          <p:nvPr/>
        </p:nvSpPr>
        <p:spPr>
          <a:xfrm>
            <a:off x="4448432" y="1136822"/>
            <a:ext cx="6013622" cy="425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BF369DC-F921-41D1-9671-7B475DF35370}"/>
              </a:ext>
            </a:extLst>
          </p:cNvPr>
          <p:cNvSpPr>
            <a:spLocks noGrp="1"/>
          </p:cNvSpPr>
          <p:nvPr>
            <p:ph type="title"/>
          </p:nvPr>
        </p:nvSpPr>
        <p:spPr/>
        <p:txBody>
          <a:bodyPr/>
          <a:lstStyle/>
          <a:p>
            <a:r>
              <a:rPr lang="en-US" dirty="0"/>
              <a:t>RabbitMQ</a:t>
            </a:r>
          </a:p>
        </p:txBody>
      </p:sp>
      <p:grpSp>
        <p:nvGrpSpPr>
          <p:cNvPr id="3" name="Group 2">
            <a:extLst>
              <a:ext uri="{FF2B5EF4-FFF2-40B4-BE49-F238E27FC236}">
                <a16:creationId xmlns:a16="http://schemas.microsoft.com/office/drawing/2014/main" id="{6D5DE52A-7E3D-414A-8DB4-71DEA09C55B2}"/>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DE85C917-ECF7-490F-BEFA-2849CBD140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EE1AFEDE-82EF-45DB-A4E7-8F7C1212DCF7}"/>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8">
            <a:extLst>
              <a:ext uri="{FF2B5EF4-FFF2-40B4-BE49-F238E27FC236}">
                <a16:creationId xmlns:a16="http://schemas.microsoft.com/office/drawing/2014/main" id="{36F5B38E-0C4B-47AF-A397-E85FFF2D8A5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46354" y="1396612"/>
            <a:ext cx="1099291" cy="1099291"/>
          </a:xfrm>
          <a:prstGeom prst="rect">
            <a:avLst/>
          </a:prstGeom>
        </p:spPr>
      </p:pic>
      <p:pic>
        <p:nvPicPr>
          <p:cNvPr id="7" name="Graphic 9">
            <a:extLst>
              <a:ext uri="{FF2B5EF4-FFF2-40B4-BE49-F238E27FC236}">
                <a16:creationId xmlns:a16="http://schemas.microsoft.com/office/drawing/2014/main" id="{4FB04BFE-C468-4D2C-9C30-505DF0D18CB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749962" y="3710577"/>
            <a:ext cx="1099291" cy="1099291"/>
          </a:xfrm>
          <a:prstGeom prst="rect">
            <a:avLst/>
          </a:prstGeom>
        </p:spPr>
      </p:pic>
      <p:cxnSp>
        <p:nvCxnSpPr>
          <p:cNvPr id="8" name="Straight Arrow Connector 7">
            <a:extLst>
              <a:ext uri="{FF2B5EF4-FFF2-40B4-BE49-F238E27FC236}">
                <a16:creationId xmlns:a16="http://schemas.microsoft.com/office/drawing/2014/main" id="{B619BA3A-41CF-445D-ADED-366D8B7C3BF9}"/>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FB7EB65-E46B-40E5-BBE8-E2BD3257B236}"/>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0" name="TextBox 9">
            <a:extLst>
              <a:ext uri="{FF2B5EF4-FFF2-40B4-BE49-F238E27FC236}">
                <a16:creationId xmlns:a16="http://schemas.microsoft.com/office/drawing/2014/main" id="{00E896C1-19B8-4FBA-B859-DE0751517EA7}"/>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1" name="Table 11">
            <a:extLst>
              <a:ext uri="{FF2B5EF4-FFF2-40B4-BE49-F238E27FC236}">
                <a16:creationId xmlns:a16="http://schemas.microsoft.com/office/drawing/2014/main" id="{4CDAAA79-D629-4F1A-8CDE-49D17090DA5A}"/>
              </a:ext>
            </a:extLst>
          </p:cNvPr>
          <p:cNvGraphicFramePr>
            <a:graphicFrameLocks noGrp="1"/>
          </p:cNvGraphicFramePr>
          <p:nvPr>
            <p:extLst>
              <p:ext uri="{D42A27DB-BD31-4B8C-83A1-F6EECF244321}">
                <p14:modId xmlns:p14="http://schemas.microsoft.com/office/powerpoint/2010/main" val="218981104"/>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65F401B0-F4F9-4161-BCB1-D857FACBD8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38E2E1CB-8E5B-4FA4-9EAA-45BC341BB0A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55324576-9294-47BF-8657-0C68E6B0CB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F51FFCC5-908B-4865-95F2-D3AA6145A80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F18F59C4-8B03-478A-A94C-96460F53A2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1962EB16-D66B-4AF7-B8B7-530F932EC2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02EA7567-3D13-4D0F-B009-38B5A53050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9CFEBB1F-7333-4FC8-871C-947F780D30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6D27188F-CFE7-454E-904C-527AF4FD86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C967919F-0344-45C1-B35A-4135620AEA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8E767643-4EE4-4539-B3B3-C95E459A81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C918842A-741A-4F7C-9ADB-D166E186DC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1457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17543D2-99F0-9E90-AA5F-E41023457D9F}"/>
              </a:ext>
            </a:extLst>
          </p:cNvPr>
          <p:cNvSpPr/>
          <p:nvPr/>
        </p:nvSpPr>
        <p:spPr>
          <a:xfrm>
            <a:off x="3996123" y="897810"/>
            <a:ext cx="7076303" cy="48608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7D01638-E090-4334-BCAD-6F32C5A26CB4}"/>
              </a:ext>
            </a:extLst>
          </p:cNvPr>
          <p:cNvSpPr>
            <a:spLocks noGrp="1"/>
          </p:cNvSpPr>
          <p:nvPr>
            <p:ph type="title"/>
          </p:nvPr>
        </p:nvSpPr>
        <p:spPr/>
        <p:txBody>
          <a:bodyPr/>
          <a:lstStyle/>
          <a:p>
            <a:r>
              <a:rPr lang="en-US" dirty="0" err="1"/>
              <a:t>Dapr</a:t>
            </a:r>
            <a:endParaRPr lang="en-US" dirty="0"/>
          </a:p>
        </p:txBody>
      </p:sp>
      <p:grpSp>
        <p:nvGrpSpPr>
          <p:cNvPr id="3" name="Group 2">
            <a:extLst>
              <a:ext uri="{FF2B5EF4-FFF2-40B4-BE49-F238E27FC236}">
                <a16:creationId xmlns:a16="http://schemas.microsoft.com/office/drawing/2014/main" id="{5112878E-AED9-425E-9216-5EB1C1BD2E18}"/>
              </a:ext>
            </a:extLst>
          </p:cNvPr>
          <p:cNvGrpSpPr/>
          <p:nvPr/>
        </p:nvGrpSpPr>
        <p:grpSpPr>
          <a:xfrm>
            <a:off x="4715347" y="3140959"/>
            <a:ext cx="1494222" cy="2236963"/>
            <a:chOff x="5348889" y="2770371"/>
            <a:chExt cx="1494222" cy="2236963"/>
          </a:xfrm>
        </p:grpSpPr>
        <p:pic>
          <p:nvPicPr>
            <p:cNvPr id="4" name="Graphic 3">
              <a:extLst>
                <a:ext uri="{FF2B5EF4-FFF2-40B4-BE49-F238E27FC236}">
                  <a16:creationId xmlns:a16="http://schemas.microsoft.com/office/drawing/2014/main" id="{6BA47022-BA2C-40DA-91C3-2DAC0AAEB0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BC80F2EF-1B7C-4339-B202-89CE471F140C}"/>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C8F17399-2D17-4F79-985C-A969AC2710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715347" y="1767200"/>
            <a:ext cx="1494222" cy="1099291"/>
          </a:xfrm>
          <a:prstGeom prst="rect">
            <a:avLst/>
          </a:prstGeom>
        </p:spPr>
      </p:pic>
      <p:pic>
        <p:nvPicPr>
          <p:cNvPr id="7" name="Graphic 6">
            <a:extLst>
              <a:ext uri="{FF2B5EF4-FFF2-40B4-BE49-F238E27FC236}">
                <a16:creationId xmlns:a16="http://schemas.microsoft.com/office/drawing/2014/main" id="{C3DCB47B-B3FF-4F04-8548-BFA339A409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918955" y="4081165"/>
            <a:ext cx="1494222" cy="1099291"/>
          </a:xfrm>
          <a:prstGeom prst="rect">
            <a:avLst/>
          </a:prstGeom>
        </p:spPr>
      </p:pic>
      <p:cxnSp>
        <p:nvCxnSpPr>
          <p:cNvPr id="8" name="Straight Arrow Connector 7">
            <a:extLst>
              <a:ext uri="{FF2B5EF4-FFF2-40B4-BE49-F238E27FC236}">
                <a16:creationId xmlns:a16="http://schemas.microsoft.com/office/drawing/2014/main" id="{12A6F758-1725-4D60-AB75-1BDA642C8A93}"/>
              </a:ext>
            </a:extLst>
          </p:cNvPr>
          <p:cNvCxnSpPr>
            <a:cxnSpLocks/>
          </p:cNvCxnSpPr>
          <p:nvPr/>
        </p:nvCxnSpPr>
        <p:spPr>
          <a:xfrm>
            <a:off x="6380868" y="4491817"/>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3E9B0C5-415F-4C4A-AB8F-F1D5B93A53E2}"/>
              </a:ext>
            </a:extLst>
          </p:cNvPr>
          <p:cNvCxnSpPr>
            <a:cxnSpLocks/>
          </p:cNvCxnSpPr>
          <p:nvPr/>
        </p:nvCxnSpPr>
        <p:spPr>
          <a:xfrm flipH="1">
            <a:off x="6380868" y="4769804"/>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ED41B5C-F75D-466D-B5EF-814D8AB2E8B8}"/>
              </a:ext>
            </a:extLst>
          </p:cNvPr>
          <p:cNvSpPr txBox="1"/>
          <p:nvPr/>
        </p:nvSpPr>
        <p:spPr>
          <a:xfrm>
            <a:off x="4506350" y="3274833"/>
            <a:ext cx="829394" cy="369332"/>
          </a:xfrm>
          <a:prstGeom prst="rect">
            <a:avLst/>
          </a:prstGeom>
          <a:noFill/>
        </p:spPr>
        <p:txBody>
          <a:bodyPr wrap="none" rtlCol="0">
            <a:spAutoFit/>
          </a:bodyPr>
          <a:lstStyle/>
          <a:p>
            <a:r>
              <a:rPr lang="en-US" dirty="0">
                <a:solidFill>
                  <a:srgbClr val="2A355F"/>
                </a:solidFill>
              </a:rPr>
              <a:t>Trigger</a:t>
            </a:r>
          </a:p>
        </p:txBody>
      </p:sp>
      <p:sp>
        <p:nvSpPr>
          <p:cNvPr id="11" name="TextBox 10">
            <a:extLst>
              <a:ext uri="{FF2B5EF4-FFF2-40B4-BE49-F238E27FC236}">
                <a16:creationId xmlns:a16="http://schemas.microsoft.com/office/drawing/2014/main" id="{B2212A63-1F4A-4C1F-8295-DF6557A14DF1}"/>
              </a:ext>
            </a:extLst>
          </p:cNvPr>
          <p:cNvSpPr txBox="1"/>
          <p:nvPr/>
        </p:nvSpPr>
        <p:spPr>
          <a:xfrm>
            <a:off x="6574384" y="3983492"/>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2" name="Table 11">
            <a:extLst>
              <a:ext uri="{FF2B5EF4-FFF2-40B4-BE49-F238E27FC236}">
                <a16:creationId xmlns:a16="http://schemas.microsoft.com/office/drawing/2014/main" id="{3D478F54-5569-49F9-86AB-1A3A030E7B18}"/>
              </a:ext>
            </a:extLst>
          </p:cNvPr>
          <p:cNvGraphicFramePr>
            <a:graphicFrameLocks noGrp="1"/>
          </p:cNvGraphicFramePr>
          <p:nvPr>
            <p:extLst>
              <p:ext uri="{D42A27DB-BD31-4B8C-83A1-F6EECF244321}">
                <p14:modId xmlns:p14="http://schemas.microsoft.com/office/powerpoint/2010/main" val="2546002737"/>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3" name="Picture 12">
            <a:extLst>
              <a:ext uri="{FF2B5EF4-FFF2-40B4-BE49-F238E27FC236}">
                <a16:creationId xmlns:a16="http://schemas.microsoft.com/office/drawing/2014/main" id="{FB27058D-C80B-4E8F-AC06-C01620809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ED7814F6-5A65-4837-B1BE-768AD120AB5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5" name="Picture 14">
            <a:extLst>
              <a:ext uri="{FF2B5EF4-FFF2-40B4-BE49-F238E27FC236}">
                <a16:creationId xmlns:a16="http://schemas.microsoft.com/office/drawing/2014/main" id="{D5CA97DE-3EFE-43E6-A564-02A26317E6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6" name="Picture 15">
            <a:extLst>
              <a:ext uri="{FF2B5EF4-FFF2-40B4-BE49-F238E27FC236}">
                <a16:creationId xmlns:a16="http://schemas.microsoft.com/office/drawing/2014/main" id="{9CEB4426-2597-4885-8828-046B2F7B30A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17" name="Picture 16">
            <a:extLst>
              <a:ext uri="{FF2B5EF4-FFF2-40B4-BE49-F238E27FC236}">
                <a16:creationId xmlns:a16="http://schemas.microsoft.com/office/drawing/2014/main" id="{D5206B3D-5141-4CE8-AD94-7E620B91A38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18" name="Picture 17">
            <a:extLst>
              <a:ext uri="{FF2B5EF4-FFF2-40B4-BE49-F238E27FC236}">
                <a16:creationId xmlns:a16="http://schemas.microsoft.com/office/drawing/2014/main" id="{CE7CDC3D-2FAD-4871-9962-69238A042E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9" name="Picture 18">
            <a:extLst>
              <a:ext uri="{FF2B5EF4-FFF2-40B4-BE49-F238E27FC236}">
                <a16:creationId xmlns:a16="http://schemas.microsoft.com/office/drawing/2014/main" id="{E9AEBCAC-7C20-4DCC-A683-36532F22AD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0" name="Picture 19">
            <a:extLst>
              <a:ext uri="{FF2B5EF4-FFF2-40B4-BE49-F238E27FC236}">
                <a16:creationId xmlns:a16="http://schemas.microsoft.com/office/drawing/2014/main" id="{7B408D49-3134-4C7C-95A8-2F3B2D4F4AB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21" name="Picture 20">
            <a:extLst>
              <a:ext uri="{FF2B5EF4-FFF2-40B4-BE49-F238E27FC236}">
                <a16:creationId xmlns:a16="http://schemas.microsoft.com/office/drawing/2014/main" id="{F4263927-2375-4C71-9D8A-5563B472642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22" name="Picture 21">
            <a:extLst>
              <a:ext uri="{FF2B5EF4-FFF2-40B4-BE49-F238E27FC236}">
                <a16:creationId xmlns:a16="http://schemas.microsoft.com/office/drawing/2014/main" id="{AA877193-9011-479D-99E4-DE5A619E10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3" name="Picture 22">
            <a:extLst>
              <a:ext uri="{FF2B5EF4-FFF2-40B4-BE49-F238E27FC236}">
                <a16:creationId xmlns:a16="http://schemas.microsoft.com/office/drawing/2014/main" id="{51190F58-75DF-4F0F-8440-7E8BEFEC899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24" name="Picture 23">
            <a:extLst>
              <a:ext uri="{FF2B5EF4-FFF2-40B4-BE49-F238E27FC236}">
                <a16:creationId xmlns:a16="http://schemas.microsoft.com/office/drawing/2014/main" id="{A1E43860-896D-4B93-B280-4A6D9D2761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
        <p:nvSpPr>
          <p:cNvPr id="25" name="TextBox 24">
            <a:extLst>
              <a:ext uri="{FF2B5EF4-FFF2-40B4-BE49-F238E27FC236}">
                <a16:creationId xmlns:a16="http://schemas.microsoft.com/office/drawing/2014/main" id="{2DF1A729-DDB2-4C86-B646-E97FCDA5FB86}"/>
              </a:ext>
            </a:extLst>
          </p:cNvPr>
          <p:cNvSpPr txBox="1"/>
          <p:nvPr/>
        </p:nvSpPr>
        <p:spPr>
          <a:xfrm>
            <a:off x="6900733" y="1180213"/>
            <a:ext cx="3962688" cy="2062103"/>
          </a:xfrm>
          <a:prstGeom prst="rect">
            <a:avLst/>
          </a:prstGeom>
          <a:noFill/>
        </p:spPr>
        <p:txBody>
          <a:bodyPr wrap="none" rtlCol="0">
            <a:spAutoFit/>
          </a:bodyPr>
          <a:lstStyle/>
          <a:p>
            <a:r>
              <a:rPr lang="en-US" sz="3200" b="1" dirty="0">
                <a:solidFill>
                  <a:srgbClr val="FF0000"/>
                </a:solidFill>
              </a:rPr>
              <a:t>Supported only in </a:t>
            </a:r>
          </a:p>
          <a:p>
            <a:r>
              <a:rPr lang="en-US" sz="3200" b="1" dirty="0">
                <a:solidFill>
                  <a:srgbClr val="FF0000"/>
                </a:solidFill>
              </a:rPr>
              <a:t>Kubernetes, IoT Edge, </a:t>
            </a:r>
          </a:p>
          <a:p>
            <a:r>
              <a:rPr lang="en-US" sz="3200" b="1" dirty="0">
                <a:solidFill>
                  <a:srgbClr val="FF0000"/>
                </a:solidFill>
              </a:rPr>
              <a:t>and other self-hosted </a:t>
            </a:r>
          </a:p>
          <a:p>
            <a:r>
              <a:rPr lang="en-US" sz="3200" b="1" dirty="0">
                <a:solidFill>
                  <a:srgbClr val="FF0000"/>
                </a:solidFill>
              </a:rPr>
              <a:t>modes only</a:t>
            </a:r>
          </a:p>
        </p:txBody>
      </p:sp>
    </p:spTree>
    <p:extLst>
      <p:ext uri="{BB962C8B-B14F-4D97-AF65-F5344CB8AC3E}">
        <p14:creationId xmlns:p14="http://schemas.microsoft.com/office/powerpoint/2010/main" val="214567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119C98A-30BF-46E3-6284-935B9ACC5F1F}"/>
              </a:ext>
            </a:extLst>
          </p:cNvPr>
          <p:cNvSpPr/>
          <p:nvPr/>
        </p:nvSpPr>
        <p:spPr>
          <a:xfrm>
            <a:off x="4563762" y="1153297"/>
            <a:ext cx="6030097" cy="418027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6CF6D733-D423-4E6B-A633-EA82725EA72A}"/>
              </a:ext>
            </a:extLst>
          </p:cNvPr>
          <p:cNvSpPr>
            <a:spLocks noGrp="1"/>
          </p:cNvSpPr>
          <p:nvPr>
            <p:ph type="title"/>
          </p:nvPr>
        </p:nvSpPr>
        <p:spPr/>
        <p:txBody>
          <a:bodyPr/>
          <a:lstStyle/>
          <a:p>
            <a:r>
              <a:rPr lang="en-US" dirty="0"/>
              <a:t>Event Grid</a:t>
            </a:r>
          </a:p>
        </p:txBody>
      </p:sp>
      <p:grpSp>
        <p:nvGrpSpPr>
          <p:cNvPr id="3" name="Group 2">
            <a:extLst>
              <a:ext uri="{FF2B5EF4-FFF2-40B4-BE49-F238E27FC236}">
                <a16:creationId xmlns:a16="http://schemas.microsoft.com/office/drawing/2014/main" id="{8BE7A923-C9DB-4A11-8B44-D08AD58B0C01}"/>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ED91AB5C-DE00-4A9D-BCC9-DD451B7B56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64321688-9B6C-45B8-B905-0CEE8585B173}"/>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87AA0F7D-AD32-49E1-8D38-36E52FAAB8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7" name="Graphic 6">
            <a:extLst>
              <a:ext uri="{FF2B5EF4-FFF2-40B4-BE49-F238E27FC236}">
                <a16:creationId xmlns:a16="http://schemas.microsoft.com/office/drawing/2014/main" id="{3B2574B4-2878-45FA-AE47-7BCC4804F8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8" name="Straight Arrow Connector 7">
            <a:extLst>
              <a:ext uri="{FF2B5EF4-FFF2-40B4-BE49-F238E27FC236}">
                <a16:creationId xmlns:a16="http://schemas.microsoft.com/office/drawing/2014/main" id="{06FAB336-F699-4851-8B86-7AB91DD5DE13}"/>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55B67D6-B9F8-47A6-9B4A-05F26C39A1DC}"/>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0" name="TextBox 9">
            <a:extLst>
              <a:ext uri="{FF2B5EF4-FFF2-40B4-BE49-F238E27FC236}">
                <a16:creationId xmlns:a16="http://schemas.microsoft.com/office/drawing/2014/main" id="{EF767089-D4BB-4AA7-A708-102A39600700}"/>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1" name="Table 11">
            <a:extLst>
              <a:ext uri="{FF2B5EF4-FFF2-40B4-BE49-F238E27FC236}">
                <a16:creationId xmlns:a16="http://schemas.microsoft.com/office/drawing/2014/main" id="{DB47F1F0-B3F7-4756-9DBB-F77B7508F505}"/>
              </a:ext>
            </a:extLst>
          </p:cNvPr>
          <p:cNvGraphicFramePr>
            <a:graphicFrameLocks noGrp="1"/>
          </p:cNvGraphicFramePr>
          <p:nvPr>
            <p:extLst>
              <p:ext uri="{D42A27DB-BD31-4B8C-83A1-F6EECF244321}">
                <p14:modId xmlns:p14="http://schemas.microsoft.com/office/powerpoint/2010/main" val="2029616377"/>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93E819DD-B797-4172-B84C-7DF9FBE90F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E899BDE2-6D93-484E-94A4-E1628E826BC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1F0D3D95-49D6-4B64-B671-EA6BB8849A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8F188EEA-8EA6-4AF5-A0F2-66444ECEFF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D975CFED-E5A5-4162-A355-635783572C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C3577C0E-2DB3-4AB9-9BC9-C2504B47C6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83665D84-DC4A-418A-AD95-3A67EB03CE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6BBF3C7A-4A53-497E-8CEB-3F01809BA5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61ADCC66-73B2-4E9C-B2E8-026CAEB667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40CA1420-DB65-4466-84DC-D5DA596DB5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4EFD74F6-CA15-4CA0-B8E6-2E023A29BB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79479D27-26A4-4576-A386-C9DBC75C11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351089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A45DE4A-D1C7-69DC-CC51-3158241FEC20}"/>
              </a:ext>
            </a:extLst>
          </p:cNvPr>
          <p:cNvSpPr/>
          <p:nvPr/>
        </p:nvSpPr>
        <p:spPr>
          <a:xfrm>
            <a:off x="4662616" y="1021492"/>
            <a:ext cx="6112476" cy="43120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5C25489-8248-47D6-8C20-C66794F06D45}"/>
              </a:ext>
            </a:extLst>
          </p:cNvPr>
          <p:cNvSpPr>
            <a:spLocks noGrp="1"/>
          </p:cNvSpPr>
          <p:nvPr>
            <p:ph type="title"/>
          </p:nvPr>
        </p:nvSpPr>
        <p:spPr/>
        <p:txBody>
          <a:bodyPr/>
          <a:lstStyle/>
          <a:p>
            <a:r>
              <a:rPr lang="en-US" dirty="0"/>
              <a:t>Blob</a:t>
            </a:r>
          </a:p>
        </p:txBody>
      </p:sp>
      <p:grpSp>
        <p:nvGrpSpPr>
          <p:cNvPr id="3" name="Group 2">
            <a:extLst>
              <a:ext uri="{FF2B5EF4-FFF2-40B4-BE49-F238E27FC236}">
                <a16:creationId xmlns:a16="http://schemas.microsoft.com/office/drawing/2014/main" id="{D932E0E5-1502-4B1E-BB5A-C9B27465F53E}"/>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596D1A60-906B-4049-B02E-D32E23AD3B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C2A34CAC-2596-4166-B663-94492000F7A2}"/>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CD95AB22-704D-4C17-BFAE-C9D30076D1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48889" y="1199147"/>
            <a:ext cx="1494222" cy="1494222"/>
          </a:xfrm>
          <a:prstGeom prst="rect">
            <a:avLst/>
          </a:prstGeom>
        </p:spPr>
      </p:pic>
      <p:pic>
        <p:nvPicPr>
          <p:cNvPr id="7" name="Graphic 6">
            <a:extLst>
              <a:ext uri="{FF2B5EF4-FFF2-40B4-BE49-F238E27FC236}">
                <a16:creationId xmlns:a16="http://schemas.microsoft.com/office/drawing/2014/main" id="{810579B7-A738-4344-B997-8D2CAFC245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552497" y="3513112"/>
            <a:ext cx="1494222" cy="1494222"/>
          </a:xfrm>
          <a:prstGeom prst="rect">
            <a:avLst/>
          </a:prstGeom>
        </p:spPr>
      </p:pic>
      <p:cxnSp>
        <p:nvCxnSpPr>
          <p:cNvPr id="8" name="Straight Arrow Connector 7">
            <a:extLst>
              <a:ext uri="{FF2B5EF4-FFF2-40B4-BE49-F238E27FC236}">
                <a16:creationId xmlns:a16="http://schemas.microsoft.com/office/drawing/2014/main" id="{3BA42FC5-3B2D-44F5-BF70-C9C210A843E3}"/>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83EDAF3-964F-40F2-AAE4-ADEDA25564A1}"/>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18417B-D8CA-4D20-A8F6-8669CB76B900}"/>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1" name="TextBox 10">
            <a:extLst>
              <a:ext uri="{FF2B5EF4-FFF2-40B4-BE49-F238E27FC236}">
                <a16:creationId xmlns:a16="http://schemas.microsoft.com/office/drawing/2014/main" id="{EB87000B-E525-4288-978E-43593322037C}"/>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2" name="Table 11">
            <a:extLst>
              <a:ext uri="{FF2B5EF4-FFF2-40B4-BE49-F238E27FC236}">
                <a16:creationId xmlns:a16="http://schemas.microsoft.com/office/drawing/2014/main" id="{8E182628-5D60-4B78-995C-A68A7368619E}"/>
              </a:ext>
            </a:extLst>
          </p:cNvPr>
          <p:cNvGraphicFramePr>
            <a:graphicFrameLocks noGrp="1"/>
          </p:cNvGraphicFramePr>
          <p:nvPr>
            <p:extLst>
              <p:ext uri="{D42A27DB-BD31-4B8C-83A1-F6EECF244321}">
                <p14:modId xmlns:p14="http://schemas.microsoft.com/office/powerpoint/2010/main" val="380922218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3" name="Picture 12">
            <a:extLst>
              <a:ext uri="{FF2B5EF4-FFF2-40B4-BE49-F238E27FC236}">
                <a16:creationId xmlns:a16="http://schemas.microsoft.com/office/drawing/2014/main" id="{534FD20C-6D27-4CB7-BC51-BBEE170EEE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4157AFFB-A46E-43F6-B868-35F36A8B30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5" name="Picture 14">
            <a:extLst>
              <a:ext uri="{FF2B5EF4-FFF2-40B4-BE49-F238E27FC236}">
                <a16:creationId xmlns:a16="http://schemas.microsoft.com/office/drawing/2014/main" id="{9E3F036B-2A35-43CA-9AB4-6A80725BF8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6" name="Picture 15">
            <a:extLst>
              <a:ext uri="{FF2B5EF4-FFF2-40B4-BE49-F238E27FC236}">
                <a16:creationId xmlns:a16="http://schemas.microsoft.com/office/drawing/2014/main" id="{F41BF10D-9923-40BD-A6F4-7F26C426F2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7" name="Picture 16">
            <a:extLst>
              <a:ext uri="{FF2B5EF4-FFF2-40B4-BE49-F238E27FC236}">
                <a16:creationId xmlns:a16="http://schemas.microsoft.com/office/drawing/2014/main" id="{334C0B6A-8CD8-4826-B129-DF95100189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8" name="Picture 17">
            <a:extLst>
              <a:ext uri="{FF2B5EF4-FFF2-40B4-BE49-F238E27FC236}">
                <a16:creationId xmlns:a16="http://schemas.microsoft.com/office/drawing/2014/main" id="{DA36E584-76F2-472B-B70B-876113BB91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9" name="Picture 18">
            <a:extLst>
              <a:ext uri="{FF2B5EF4-FFF2-40B4-BE49-F238E27FC236}">
                <a16:creationId xmlns:a16="http://schemas.microsoft.com/office/drawing/2014/main" id="{DFED087E-8E01-4C47-BCBE-0CA7C6A6D1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0" name="Picture 19">
            <a:extLst>
              <a:ext uri="{FF2B5EF4-FFF2-40B4-BE49-F238E27FC236}">
                <a16:creationId xmlns:a16="http://schemas.microsoft.com/office/drawing/2014/main" id="{EAFD5AB3-6D05-4900-AD9F-B326EF64FA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1" name="Picture 20">
            <a:extLst>
              <a:ext uri="{FF2B5EF4-FFF2-40B4-BE49-F238E27FC236}">
                <a16:creationId xmlns:a16="http://schemas.microsoft.com/office/drawing/2014/main" id="{B51D4EDB-D460-476C-A415-D2527A9CD8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2" name="Picture 21">
            <a:extLst>
              <a:ext uri="{FF2B5EF4-FFF2-40B4-BE49-F238E27FC236}">
                <a16:creationId xmlns:a16="http://schemas.microsoft.com/office/drawing/2014/main" id="{3B7515CF-B5C0-4114-8FC0-BB2640E91B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3" name="Picture 22">
            <a:extLst>
              <a:ext uri="{FF2B5EF4-FFF2-40B4-BE49-F238E27FC236}">
                <a16:creationId xmlns:a16="http://schemas.microsoft.com/office/drawing/2014/main" id="{7E6DADD4-EB15-4B3B-96B2-A1E006BA5F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4" name="Picture 23">
            <a:extLst>
              <a:ext uri="{FF2B5EF4-FFF2-40B4-BE49-F238E27FC236}">
                <a16:creationId xmlns:a16="http://schemas.microsoft.com/office/drawing/2014/main" id="{84375FEB-D284-4D2B-A604-3144ACB3B6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85353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45B01D4-F3B5-8C22-E278-F9181E18D844}"/>
              </a:ext>
            </a:extLst>
          </p:cNvPr>
          <p:cNvSpPr/>
          <p:nvPr/>
        </p:nvSpPr>
        <p:spPr>
          <a:xfrm>
            <a:off x="3945925" y="1330411"/>
            <a:ext cx="6903308" cy="42503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559D90BD-8F2F-4CD5-BE7F-9EE0073FB639}"/>
              </a:ext>
            </a:extLst>
          </p:cNvPr>
          <p:cNvSpPr>
            <a:spLocks noGrp="1"/>
          </p:cNvSpPr>
          <p:nvPr>
            <p:ph type="title"/>
          </p:nvPr>
        </p:nvSpPr>
        <p:spPr/>
        <p:txBody>
          <a:bodyPr/>
          <a:lstStyle/>
          <a:p>
            <a:r>
              <a:rPr lang="en-US" dirty="0"/>
              <a:t>Table Storage</a:t>
            </a:r>
          </a:p>
        </p:txBody>
      </p:sp>
      <p:grpSp>
        <p:nvGrpSpPr>
          <p:cNvPr id="3" name="Group 2">
            <a:extLst>
              <a:ext uri="{FF2B5EF4-FFF2-40B4-BE49-F238E27FC236}">
                <a16:creationId xmlns:a16="http://schemas.microsoft.com/office/drawing/2014/main" id="{7CA5ECAC-7743-4B43-920C-1297BBF962B7}"/>
              </a:ext>
            </a:extLst>
          </p:cNvPr>
          <p:cNvGrpSpPr/>
          <p:nvPr/>
        </p:nvGrpSpPr>
        <p:grpSpPr>
          <a:xfrm>
            <a:off x="4558057" y="2823521"/>
            <a:ext cx="1494222" cy="2236963"/>
            <a:chOff x="5348889" y="2770371"/>
            <a:chExt cx="1494222" cy="2236963"/>
          </a:xfrm>
        </p:grpSpPr>
        <p:pic>
          <p:nvPicPr>
            <p:cNvPr id="4" name="Graphic 3">
              <a:extLst>
                <a:ext uri="{FF2B5EF4-FFF2-40B4-BE49-F238E27FC236}">
                  <a16:creationId xmlns:a16="http://schemas.microsoft.com/office/drawing/2014/main" id="{BE2AF34A-71B2-4AF5-9265-C5F6A08BCD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47DE162B-60EB-4B33-BD7F-2007148C671D}"/>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C793423C-87D0-485F-8275-FA67B0D8F3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07209" y="3611806"/>
            <a:ext cx="1403134" cy="1403134"/>
          </a:xfrm>
          <a:prstGeom prst="rect">
            <a:avLst/>
          </a:prstGeom>
        </p:spPr>
      </p:pic>
      <p:cxnSp>
        <p:nvCxnSpPr>
          <p:cNvPr id="7" name="Straight Arrow Connector 6">
            <a:extLst>
              <a:ext uri="{FF2B5EF4-FFF2-40B4-BE49-F238E27FC236}">
                <a16:creationId xmlns:a16="http://schemas.microsoft.com/office/drawing/2014/main" id="{2DE09BD2-3854-4716-9FD7-F899035AE8AF}"/>
              </a:ext>
            </a:extLst>
          </p:cNvPr>
          <p:cNvCxnSpPr>
            <a:cxnSpLocks/>
          </p:cNvCxnSpPr>
          <p:nvPr/>
        </p:nvCxnSpPr>
        <p:spPr>
          <a:xfrm>
            <a:off x="6223578" y="417437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9DEB965-0169-453E-B2EA-605763CAB24D}"/>
              </a:ext>
            </a:extLst>
          </p:cNvPr>
          <p:cNvSpPr txBox="1"/>
          <p:nvPr/>
        </p:nvSpPr>
        <p:spPr>
          <a:xfrm>
            <a:off x="4349060" y="2957395"/>
            <a:ext cx="829394" cy="369332"/>
          </a:xfrm>
          <a:prstGeom prst="rect">
            <a:avLst/>
          </a:prstGeom>
          <a:noFill/>
        </p:spPr>
        <p:txBody>
          <a:bodyPr wrap="none" rtlCol="0">
            <a:spAutoFit/>
          </a:bodyPr>
          <a:lstStyle/>
          <a:p>
            <a:r>
              <a:rPr lang="en-US" dirty="0">
                <a:solidFill>
                  <a:srgbClr val="2A355F"/>
                </a:solidFill>
              </a:rPr>
              <a:t>Trigger</a:t>
            </a:r>
          </a:p>
        </p:txBody>
      </p:sp>
      <p:sp>
        <p:nvSpPr>
          <p:cNvPr id="9" name="TextBox 8">
            <a:extLst>
              <a:ext uri="{FF2B5EF4-FFF2-40B4-BE49-F238E27FC236}">
                <a16:creationId xmlns:a16="http://schemas.microsoft.com/office/drawing/2014/main" id="{1F5AF8C2-96A0-40E1-863E-16AE5CFC2C74}"/>
              </a:ext>
            </a:extLst>
          </p:cNvPr>
          <p:cNvSpPr txBox="1"/>
          <p:nvPr/>
        </p:nvSpPr>
        <p:spPr>
          <a:xfrm>
            <a:off x="6417094" y="3666054"/>
            <a:ext cx="979755" cy="369332"/>
          </a:xfrm>
          <a:prstGeom prst="rect">
            <a:avLst/>
          </a:prstGeom>
          <a:noFill/>
        </p:spPr>
        <p:txBody>
          <a:bodyPr wrap="none" rtlCol="0">
            <a:spAutoFit/>
          </a:bodyPr>
          <a:lstStyle/>
          <a:p>
            <a:r>
              <a:rPr lang="en-US" dirty="0">
                <a:solidFill>
                  <a:srgbClr val="2A355F"/>
                </a:solidFill>
              </a:rPr>
              <a:t>Bindings</a:t>
            </a:r>
          </a:p>
        </p:txBody>
      </p:sp>
      <p:sp>
        <p:nvSpPr>
          <p:cNvPr id="10" name="Rectangle: Rounded Corners 9">
            <a:extLst>
              <a:ext uri="{FF2B5EF4-FFF2-40B4-BE49-F238E27FC236}">
                <a16:creationId xmlns:a16="http://schemas.microsoft.com/office/drawing/2014/main" id="{9F895B68-FC0B-4D29-AFDA-9FD6C42B61CD}"/>
              </a:ext>
            </a:extLst>
          </p:cNvPr>
          <p:cNvSpPr/>
          <p:nvPr/>
        </p:nvSpPr>
        <p:spPr>
          <a:xfrm>
            <a:off x="4361895" y="1871742"/>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11" name="Table 11">
            <a:extLst>
              <a:ext uri="{FF2B5EF4-FFF2-40B4-BE49-F238E27FC236}">
                <a16:creationId xmlns:a16="http://schemas.microsoft.com/office/drawing/2014/main" id="{BC8B08BB-BB7F-4888-85DE-3AFC247451B4}"/>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2C1B9B3F-8601-4A2F-857C-E81B8AEAEFC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297FA73A-01A7-4F61-91F6-848AC28B3C4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1BE29BE3-80C9-454F-8BEC-12AA58CD94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3D3A6A49-36BE-4F46-9A55-0F6B64E556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2DEA0FAD-34EE-4008-AED3-70A944AA04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29E051EB-538F-4D07-82CC-13FF2126BE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67FF5F3C-6FE7-42F8-A82F-F001345CC7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F8D6EE97-1B79-41C2-BD49-D80CA1A0C0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D535CB65-4B08-4245-B311-C953D36153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ADE0EF62-3002-4CA7-A781-98E2620F3E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0E8FEC33-4759-447B-BBB9-86A991349FF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A19D732D-0FCB-44A4-AF95-1A804B6CE8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cxnSp>
        <p:nvCxnSpPr>
          <p:cNvPr id="24" name="Straight Arrow Connector 23">
            <a:extLst>
              <a:ext uri="{FF2B5EF4-FFF2-40B4-BE49-F238E27FC236}">
                <a16:creationId xmlns:a16="http://schemas.microsoft.com/office/drawing/2014/main" id="{AE63298D-1043-41CD-8C4A-7EFE6656CBBB}"/>
              </a:ext>
            </a:extLst>
          </p:cNvPr>
          <p:cNvCxnSpPr>
            <a:cxnSpLocks/>
          </p:cNvCxnSpPr>
          <p:nvPr/>
        </p:nvCxnSpPr>
        <p:spPr>
          <a:xfrm flipH="1">
            <a:off x="6223578" y="445236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80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childTnLst>
                                </p:cTn>
                              </p:par>
                              <p:par>
                                <p:cTn id="26" presetID="22" presetClass="entr" presetSubtype="2"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right)">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C4ECC97-D22D-BCC0-75A8-4C41067ACC44}"/>
              </a:ext>
            </a:extLst>
          </p:cNvPr>
          <p:cNvSpPr/>
          <p:nvPr/>
        </p:nvSpPr>
        <p:spPr>
          <a:xfrm>
            <a:off x="3989942" y="1328204"/>
            <a:ext cx="6441989" cy="429959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DAD2B0F-3F75-4A8B-A275-86F11DAE561C}"/>
              </a:ext>
            </a:extLst>
          </p:cNvPr>
          <p:cNvSpPr>
            <a:spLocks noGrp="1"/>
          </p:cNvSpPr>
          <p:nvPr>
            <p:ph type="title"/>
          </p:nvPr>
        </p:nvSpPr>
        <p:spPr/>
        <p:txBody>
          <a:bodyPr/>
          <a:lstStyle/>
          <a:p>
            <a:r>
              <a:rPr lang="en-US" dirty="0"/>
              <a:t>Cosmos DB</a:t>
            </a:r>
          </a:p>
        </p:txBody>
      </p:sp>
      <p:grpSp>
        <p:nvGrpSpPr>
          <p:cNvPr id="3" name="Group 2">
            <a:extLst>
              <a:ext uri="{FF2B5EF4-FFF2-40B4-BE49-F238E27FC236}">
                <a16:creationId xmlns:a16="http://schemas.microsoft.com/office/drawing/2014/main" id="{99C59B96-AA99-4B4C-8275-24C8C33196C2}"/>
              </a:ext>
            </a:extLst>
          </p:cNvPr>
          <p:cNvGrpSpPr/>
          <p:nvPr/>
        </p:nvGrpSpPr>
        <p:grpSpPr>
          <a:xfrm>
            <a:off x="4796954" y="3064591"/>
            <a:ext cx="1494222" cy="2236963"/>
            <a:chOff x="5348889" y="2770371"/>
            <a:chExt cx="1494222" cy="2236963"/>
          </a:xfrm>
        </p:grpSpPr>
        <p:pic>
          <p:nvPicPr>
            <p:cNvPr id="4" name="Graphic 3">
              <a:extLst>
                <a:ext uri="{FF2B5EF4-FFF2-40B4-BE49-F238E27FC236}">
                  <a16:creationId xmlns:a16="http://schemas.microsoft.com/office/drawing/2014/main" id="{29CB253B-E069-4D67-A886-12EC36D8BA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698F884A-D444-463E-939A-EB856ABA64A6}"/>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54B7BFD8-848B-4FBA-9811-0FBABA93E6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000562" y="3807332"/>
            <a:ext cx="1494222" cy="1494222"/>
          </a:xfrm>
          <a:prstGeom prst="rect">
            <a:avLst/>
          </a:prstGeom>
        </p:spPr>
      </p:pic>
      <p:cxnSp>
        <p:nvCxnSpPr>
          <p:cNvPr id="7" name="Straight Arrow Connector 6">
            <a:extLst>
              <a:ext uri="{FF2B5EF4-FFF2-40B4-BE49-F238E27FC236}">
                <a16:creationId xmlns:a16="http://schemas.microsoft.com/office/drawing/2014/main" id="{193F6A42-56E1-40CF-8457-8C6CB1462C95}"/>
              </a:ext>
            </a:extLst>
          </p:cNvPr>
          <p:cNvCxnSpPr>
            <a:cxnSpLocks/>
          </p:cNvCxnSpPr>
          <p:nvPr/>
        </p:nvCxnSpPr>
        <p:spPr>
          <a:xfrm>
            <a:off x="6462475" y="441544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E0F7F39-CF75-4319-9AFA-C91AFA1FC586}"/>
              </a:ext>
            </a:extLst>
          </p:cNvPr>
          <p:cNvCxnSpPr>
            <a:cxnSpLocks/>
          </p:cNvCxnSpPr>
          <p:nvPr/>
        </p:nvCxnSpPr>
        <p:spPr>
          <a:xfrm flipH="1">
            <a:off x="6462475" y="469343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3FA51D8-0DC3-4935-B7BA-4D65278DFD67}"/>
              </a:ext>
            </a:extLst>
          </p:cNvPr>
          <p:cNvSpPr txBox="1"/>
          <p:nvPr/>
        </p:nvSpPr>
        <p:spPr>
          <a:xfrm>
            <a:off x="4587957" y="3198465"/>
            <a:ext cx="829394" cy="369332"/>
          </a:xfrm>
          <a:prstGeom prst="rect">
            <a:avLst/>
          </a:prstGeom>
          <a:noFill/>
        </p:spPr>
        <p:txBody>
          <a:bodyPr wrap="none" rtlCol="0">
            <a:spAutoFit/>
          </a:bodyPr>
          <a:lstStyle/>
          <a:p>
            <a:r>
              <a:rPr lang="en-US" dirty="0">
                <a:solidFill>
                  <a:srgbClr val="2A355F"/>
                </a:solidFill>
              </a:rPr>
              <a:t>Trigger</a:t>
            </a:r>
          </a:p>
        </p:txBody>
      </p:sp>
      <p:sp>
        <p:nvSpPr>
          <p:cNvPr id="10" name="TextBox 9">
            <a:extLst>
              <a:ext uri="{FF2B5EF4-FFF2-40B4-BE49-F238E27FC236}">
                <a16:creationId xmlns:a16="http://schemas.microsoft.com/office/drawing/2014/main" id="{E8CE103C-4912-4A12-BD58-23E602722931}"/>
              </a:ext>
            </a:extLst>
          </p:cNvPr>
          <p:cNvSpPr txBox="1"/>
          <p:nvPr/>
        </p:nvSpPr>
        <p:spPr>
          <a:xfrm>
            <a:off x="6655991" y="3907124"/>
            <a:ext cx="979755" cy="369332"/>
          </a:xfrm>
          <a:prstGeom prst="rect">
            <a:avLst/>
          </a:prstGeom>
          <a:noFill/>
        </p:spPr>
        <p:txBody>
          <a:bodyPr wrap="none" rtlCol="0">
            <a:spAutoFit/>
          </a:bodyPr>
          <a:lstStyle/>
          <a:p>
            <a:r>
              <a:rPr lang="en-US" dirty="0">
                <a:solidFill>
                  <a:srgbClr val="2A355F"/>
                </a:solidFill>
              </a:rPr>
              <a:t>Bindings</a:t>
            </a:r>
          </a:p>
        </p:txBody>
      </p:sp>
      <p:grpSp>
        <p:nvGrpSpPr>
          <p:cNvPr id="11" name="Group 10">
            <a:extLst>
              <a:ext uri="{FF2B5EF4-FFF2-40B4-BE49-F238E27FC236}">
                <a16:creationId xmlns:a16="http://schemas.microsoft.com/office/drawing/2014/main" id="{FFF3286A-0F22-4B09-A2B5-ED66F9F2336E}"/>
              </a:ext>
            </a:extLst>
          </p:cNvPr>
          <p:cNvGrpSpPr/>
          <p:nvPr/>
        </p:nvGrpSpPr>
        <p:grpSpPr>
          <a:xfrm>
            <a:off x="4796954" y="1493367"/>
            <a:ext cx="1949367" cy="1494222"/>
            <a:chOff x="5348889" y="1199147"/>
            <a:chExt cx="1949367" cy="1494222"/>
          </a:xfrm>
        </p:grpSpPr>
        <p:pic>
          <p:nvPicPr>
            <p:cNvPr id="12" name="Graphic 11">
              <a:extLst>
                <a:ext uri="{FF2B5EF4-FFF2-40B4-BE49-F238E27FC236}">
                  <a16:creationId xmlns:a16="http://schemas.microsoft.com/office/drawing/2014/main" id="{5E0A6459-9640-4184-98C7-AD5FAE8866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48889" y="1199147"/>
              <a:ext cx="1494222" cy="1494222"/>
            </a:xfrm>
            <a:prstGeom prst="rect">
              <a:avLst/>
            </a:prstGeom>
          </p:spPr>
        </p:pic>
        <p:pic>
          <p:nvPicPr>
            <p:cNvPr id="13" name="Picture 12">
              <a:extLst>
                <a:ext uri="{FF2B5EF4-FFF2-40B4-BE49-F238E27FC236}">
                  <a16:creationId xmlns:a16="http://schemas.microsoft.com/office/drawing/2014/main" id="{736FB77D-9965-4ABE-B184-BDF774226A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8206" y="1438063"/>
              <a:ext cx="400050" cy="1009650"/>
            </a:xfrm>
            <a:prstGeom prst="rect">
              <a:avLst/>
            </a:prstGeom>
          </p:spPr>
        </p:pic>
      </p:grpSp>
      <p:graphicFrame>
        <p:nvGraphicFramePr>
          <p:cNvPr id="14" name="Table 11">
            <a:extLst>
              <a:ext uri="{FF2B5EF4-FFF2-40B4-BE49-F238E27FC236}">
                <a16:creationId xmlns:a16="http://schemas.microsoft.com/office/drawing/2014/main" id="{5C3FFD7D-3564-4AE2-A7EB-5209CB69CD0D}"/>
              </a:ext>
            </a:extLst>
          </p:cNvPr>
          <p:cNvGraphicFramePr>
            <a:graphicFrameLocks noGrp="1"/>
          </p:cNvGraphicFramePr>
          <p:nvPr>
            <p:extLst>
              <p:ext uri="{D42A27DB-BD31-4B8C-83A1-F6EECF244321}">
                <p14:modId xmlns:p14="http://schemas.microsoft.com/office/powerpoint/2010/main" val="1673394054"/>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5" name="Picture 14">
            <a:extLst>
              <a:ext uri="{FF2B5EF4-FFF2-40B4-BE49-F238E27FC236}">
                <a16:creationId xmlns:a16="http://schemas.microsoft.com/office/drawing/2014/main" id="{E3731990-5D37-4CBE-99B9-907127C1C8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6" name="Picture 15">
            <a:extLst>
              <a:ext uri="{FF2B5EF4-FFF2-40B4-BE49-F238E27FC236}">
                <a16:creationId xmlns:a16="http://schemas.microsoft.com/office/drawing/2014/main" id="{D6AC152F-BE0A-4E09-BBE5-EB0A1F3F243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3F320C32-A475-4C63-9224-CA7F08B947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8" name="Picture 17">
            <a:extLst>
              <a:ext uri="{FF2B5EF4-FFF2-40B4-BE49-F238E27FC236}">
                <a16:creationId xmlns:a16="http://schemas.microsoft.com/office/drawing/2014/main" id="{F2B6F993-A6D0-4DAD-BFDB-7CE39FB87B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9" name="Picture 18">
            <a:extLst>
              <a:ext uri="{FF2B5EF4-FFF2-40B4-BE49-F238E27FC236}">
                <a16:creationId xmlns:a16="http://schemas.microsoft.com/office/drawing/2014/main" id="{443B3172-2D1A-4217-BECF-BE1F79A379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0" name="Picture 19">
            <a:extLst>
              <a:ext uri="{FF2B5EF4-FFF2-40B4-BE49-F238E27FC236}">
                <a16:creationId xmlns:a16="http://schemas.microsoft.com/office/drawing/2014/main" id="{3390F480-2044-4129-9158-C0EE445BF2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1" name="Picture 20">
            <a:extLst>
              <a:ext uri="{FF2B5EF4-FFF2-40B4-BE49-F238E27FC236}">
                <a16:creationId xmlns:a16="http://schemas.microsoft.com/office/drawing/2014/main" id="{793E28E7-3AA6-4CF1-9E59-84BCC48410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2" name="Picture 21">
            <a:extLst>
              <a:ext uri="{FF2B5EF4-FFF2-40B4-BE49-F238E27FC236}">
                <a16:creationId xmlns:a16="http://schemas.microsoft.com/office/drawing/2014/main" id="{CD9225AE-1C24-4016-9CC3-F4F121B08F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3" name="Picture 22">
            <a:extLst>
              <a:ext uri="{FF2B5EF4-FFF2-40B4-BE49-F238E27FC236}">
                <a16:creationId xmlns:a16="http://schemas.microsoft.com/office/drawing/2014/main" id="{1B985DFB-2F79-471F-A683-A7090A1C81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4" name="Picture 23">
            <a:extLst>
              <a:ext uri="{FF2B5EF4-FFF2-40B4-BE49-F238E27FC236}">
                <a16:creationId xmlns:a16="http://schemas.microsoft.com/office/drawing/2014/main" id="{497718E8-D153-443A-9D9D-83AAC22227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5" name="Picture 24">
            <a:extLst>
              <a:ext uri="{FF2B5EF4-FFF2-40B4-BE49-F238E27FC236}">
                <a16:creationId xmlns:a16="http://schemas.microsoft.com/office/drawing/2014/main" id="{FD09041C-66D0-4FBC-8217-C67F4BE36D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6" name="Picture 25">
            <a:extLst>
              <a:ext uri="{FF2B5EF4-FFF2-40B4-BE49-F238E27FC236}">
                <a16:creationId xmlns:a16="http://schemas.microsoft.com/office/drawing/2014/main" id="{0785DD9B-4C7B-44D7-BCF6-2ABE6AD111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
        <p:nvSpPr>
          <p:cNvPr id="27" name="TextBox 26">
            <a:extLst>
              <a:ext uri="{FF2B5EF4-FFF2-40B4-BE49-F238E27FC236}">
                <a16:creationId xmlns:a16="http://schemas.microsoft.com/office/drawing/2014/main" id="{2DC10FD0-3684-4322-A9F4-ED4661F70059}"/>
              </a:ext>
            </a:extLst>
          </p:cNvPr>
          <p:cNvSpPr txBox="1"/>
          <p:nvPr/>
        </p:nvSpPr>
        <p:spPr>
          <a:xfrm>
            <a:off x="6982340" y="1913470"/>
            <a:ext cx="1502334" cy="584775"/>
          </a:xfrm>
          <a:prstGeom prst="rect">
            <a:avLst/>
          </a:prstGeom>
          <a:noFill/>
        </p:spPr>
        <p:txBody>
          <a:bodyPr wrap="none" rtlCol="0">
            <a:spAutoFit/>
          </a:bodyPr>
          <a:lstStyle/>
          <a:p>
            <a:r>
              <a:rPr lang="en-US" sz="3200" b="1" dirty="0">
                <a:solidFill>
                  <a:srgbClr val="FF0000"/>
                </a:solidFill>
              </a:rPr>
              <a:t>SQL API</a:t>
            </a:r>
          </a:p>
        </p:txBody>
      </p:sp>
    </p:spTree>
    <p:extLst>
      <p:ext uri="{BB962C8B-B14F-4D97-AF65-F5344CB8AC3E}">
        <p14:creationId xmlns:p14="http://schemas.microsoft.com/office/powerpoint/2010/main" val="60584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22" presetClass="entr" presetSubtype="2"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right)">
                                      <p:cBhvr>
                                        <p:cTn id="25" dur="500"/>
                                        <p:tgtEl>
                                          <p:spTgt spid="8"/>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4357A-2CC9-4D4A-B500-4DE0F9073588}"/>
              </a:ext>
            </a:extLst>
          </p:cNvPr>
          <p:cNvSpPr>
            <a:spLocks noGrp="1"/>
          </p:cNvSpPr>
          <p:nvPr>
            <p:ph type="title"/>
          </p:nvPr>
        </p:nvSpPr>
        <p:spPr/>
        <p:txBody>
          <a:bodyPr/>
          <a:lstStyle/>
          <a:p>
            <a:r>
              <a:rPr lang="en-US" dirty="0"/>
              <a:t>Most Common Azure Function Patterns</a:t>
            </a:r>
          </a:p>
        </p:txBody>
      </p:sp>
      <p:grpSp>
        <p:nvGrpSpPr>
          <p:cNvPr id="3" name="Group 2">
            <a:extLst>
              <a:ext uri="{FF2B5EF4-FFF2-40B4-BE49-F238E27FC236}">
                <a16:creationId xmlns:a16="http://schemas.microsoft.com/office/drawing/2014/main" id="{CF222FB5-3852-4549-B399-27C354411F47}"/>
              </a:ext>
            </a:extLst>
          </p:cNvPr>
          <p:cNvGrpSpPr/>
          <p:nvPr/>
        </p:nvGrpSpPr>
        <p:grpSpPr>
          <a:xfrm>
            <a:off x="3541433" y="2697247"/>
            <a:ext cx="1312362" cy="1131055"/>
            <a:chOff x="5562163" y="1337245"/>
            <a:chExt cx="899587" cy="731498"/>
          </a:xfrm>
        </p:grpSpPr>
        <p:pic>
          <p:nvPicPr>
            <p:cNvPr id="4" name="Graphic 3">
              <a:extLst>
                <a:ext uri="{FF2B5EF4-FFF2-40B4-BE49-F238E27FC236}">
                  <a16:creationId xmlns:a16="http://schemas.microsoft.com/office/drawing/2014/main" id="{C29BCF59-1F62-4B98-8C4C-FDB267FA5F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pic>
          <p:nvPicPr>
            <p:cNvPr id="5" name="Picture 4">
              <a:extLst>
                <a:ext uri="{FF2B5EF4-FFF2-40B4-BE49-F238E27FC236}">
                  <a16:creationId xmlns:a16="http://schemas.microsoft.com/office/drawing/2014/main" id="{946011C5-7813-4521-9B38-1A4DFA057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6" name="Group 5">
            <a:extLst>
              <a:ext uri="{FF2B5EF4-FFF2-40B4-BE49-F238E27FC236}">
                <a16:creationId xmlns:a16="http://schemas.microsoft.com/office/drawing/2014/main" id="{06DDEE6D-1AAB-4E43-BE0D-5BC5A7B7C450}"/>
              </a:ext>
            </a:extLst>
          </p:cNvPr>
          <p:cNvGrpSpPr/>
          <p:nvPr/>
        </p:nvGrpSpPr>
        <p:grpSpPr>
          <a:xfrm>
            <a:off x="8616667" y="2297945"/>
            <a:ext cx="1067145" cy="1131055"/>
            <a:chOff x="6325163" y="2863472"/>
            <a:chExt cx="731498" cy="731498"/>
          </a:xfrm>
        </p:grpSpPr>
        <p:pic>
          <p:nvPicPr>
            <p:cNvPr id="7" name="Graphic 6">
              <a:extLst>
                <a:ext uri="{FF2B5EF4-FFF2-40B4-BE49-F238E27FC236}">
                  <a16:creationId xmlns:a16="http://schemas.microsoft.com/office/drawing/2014/main" id="{5BD61875-E53C-4628-8C05-B04A9F3FDE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5163" y="2863472"/>
              <a:ext cx="731498" cy="731498"/>
            </a:xfrm>
            <a:prstGeom prst="rect">
              <a:avLst/>
            </a:prstGeom>
          </p:spPr>
        </p:pic>
        <p:pic>
          <p:nvPicPr>
            <p:cNvPr id="8" name="Picture 7">
              <a:extLst>
                <a:ext uri="{FF2B5EF4-FFF2-40B4-BE49-F238E27FC236}">
                  <a16:creationId xmlns:a16="http://schemas.microsoft.com/office/drawing/2014/main" id="{047D102B-4D84-4281-BA77-A72395099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5163" y="3389911"/>
              <a:ext cx="163992" cy="193466"/>
            </a:xfrm>
            <a:prstGeom prst="rect">
              <a:avLst/>
            </a:prstGeom>
          </p:spPr>
        </p:pic>
      </p:grpSp>
      <p:sp>
        <p:nvSpPr>
          <p:cNvPr id="9" name="Rectangle: Rounded Corners 8">
            <a:extLst>
              <a:ext uri="{FF2B5EF4-FFF2-40B4-BE49-F238E27FC236}">
                <a16:creationId xmlns:a16="http://schemas.microsoft.com/office/drawing/2014/main" id="{62735215-7C1F-4CB5-A276-7FDEA9C92555}"/>
              </a:ext>
            </a:extLst>
          </p:cNvPr>
          <p:cNvSpPr/>
          <p:nvPr/>
        </p:nvSpPr>
        <p:spPr>
          <a:xfrm>
            <a:off x="3664041" y="1562489"/>
            <a:ext cx="1312362" cy="6307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Some Process</a:t>
            </a:r>
          </a:p>
        </p:txBody>
      </p:sp>
      <p:cxnSp>
        <p:nvCxnSpPr>
          <p:cNvPr id="10" name="Straight Arrow Connector 9">
            <a:extLst>
              <a:ext uri="{FF2B5EF4-FFF2-40B4-BE49-F238E27FC236}">
                <a16:creationId xmlns:a16="http://schemas.microsoft.com/office/drawing/2014/main" id="{ABA4D8F8-ABBB-4945-8448-E50FC3E62BA7}"/>
              </a:ext>
            </a:extLst>
          </p:cNvPr>
          <p:cNvCxnSpPr>
            <a:stCxn id="9" idx="2"/>
            <a:endCxn id="4" idx="0"/>
          </p:cNvCxnSpPr>
          <p:nvPr/>
        </p:nvCxnSpPr>
        <p:spPr>
          <a:xfrm>
            <a:off x="4320222" y="2193195"/>
            <a:ext cx="1" cy="5040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9D7EBE5-B1A3-4CC3-BF42-9D0036161046}"/>
              </a:ext>
            </a:extLst>
          </p:cNvPr>
          <p:cNvGrpSpPr/>
          <p:nvPr/>
        </p:nvGrpSpPr>
        <p:grpSpPr>
          <a:xfrm>
            <a:off x="2265202" y="3828302"/>
            <a:ext cx="4172878" cy="1697945"/>
            <a:chOff x="2265202" y="3828302"/>
            <a:chExt cx="4172878" cy="1697945"/>
          </a:xfrm>
        </p:grpSpPr>
        <p:pic>
          <p:nvPicPr>
            <p:cNvPr id="12" name="Graphic 11">
              <a:extLst>
                <a:ext uri="{FF2B5EF4-FFF2-40B4-BE49-F238E27FC236}">
                  <a16:creationId xmlns:a16="http://schemas.microsoft.com/office/drawing/2014/main" id="{F8D2D08D-2F84-479A-8E4B-4C7F2FB534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54695" y="4332354"/>
              <a:ext cx="1131054" cy="1131054"/>
            </a:xfrm>
            <a:prstGeom prst="rect">
              <a:avLst/>
            </a:prstGeom>
          </p:spPr>
        </p:pic>
        <p:pic>
          <p:nvPicPr>
            <p:cNvPr id="13" name="Graphic 12">
              <a:extLst>
                <a:ext uri="{FF2B5EF4-FFF2-40B4-BE49-F238E27FC236}">
                  <a16:creationId xmlns:a16="http://schemas.microsoft.com/office/drawing/2014/main" id="{DE3C0D0A-99CF-4F69-8B41-C77136B515E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44187" y="4332354"/>
              <a:ext cx="1193893" cy="1193893"/>
            </a:xfrm>
            <a:prstGeom prst="rect">
              <a:avLst/>
            </a:prstGeom>
          </p:spPr>
        </p:pic>
        <p:cxnSp>
          <p:nvCxnSpPr>
            <p:cNvPr id="14" name="Straight Arrow Connector 13">
              <a:extLst>
                <a:ext uri="{FF2B5EF4-FFF2-40B4-BE49-F238E27FC236}">
                  <a16:creationId xmlns:a16="http://schemas.microsoft.com/office/drawing/2014/main" id="{71DE4CF4-4892-49F3-A8E4-02665140D166}"/>
                </a:ext>
              </a:extLst>
            </p:cNvPr>
            <p:cNvCxnSpPr>
              <a:cxnSpLocks/>
              <a:stCxn id="4" idx="2"/>
            </p:cNvCxnSpPr>
            <p:nvPr/>
          </p:nvCxnSpPr>
          <p:spPr>
            <a:xfrm flipH="1">
              <a:off x="2894638" y="3828302"/>
              <a:ext cx="1425585" cy="5040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95BADF-CFC7-4160-ADD1-3EC40EABA166}"/>
                </a:ext>
              </a:extLst>
            </p:cNvPr>
            <p:cNvCxnSpPr>
              <a:cxnSpLocks/>
              <a:stCxn id="4" idx="2"/>
              <a:endCxn id="12" idx="0"/>
            </p:cNvCxnSpPr>
            <p:nvPr/>
          </p:nvCxnSpPr>
          <p:spPr>
            <a:xfrm flipH="1">
              <a:off x="4320222" y="3828302"/>
              <a:ext cx="1" cy="5040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D2110F3-8296-4DDC-844E-28D601C0F5C5}"/>
                </a:ext>
              </a:extLst>
            </p:cNvPr>
            <p:cNvCxnSpPr>
              <a:stCxn id="4" idx="2"/>
            </p:cNvCxnSpPr>
            <p:nvPr/>
          </p:nvCxnSpPr>
          <p:spPr>
            <a:xfrm>
              <a:off x="4320223" y="3828302"/>
              <a:ext cx="1044991" cy="5040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7D7F64E5-1D8B-4B19-84F8-7265665A10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65202" y="4395192"/>
              <a:ext cx="1131055" cy="1131055"/>
            </a:xfrm>
            <a:prstGeom prst="rect">
              <a:avLst/>
            </a:prstGeom>
          </p:spPr>
        </p:pic>
      </p:grpSp>
      <p:grpSp>
        <p:nvGrpSpPr>
          <p:cNvPr id="18" name="Group 17">
            <a:extLst>
              <a:ext uri="{FF2B5EF4-FFF2-40B4-BE49-F238E27FC236}">
                <a16:creationId xmlns:a16="http://schemas.microsoft.com/office/drawing/2014/main" id="{07E91E66-F845-4C56-A113-56B41FD60E26}"/>
              </a:ext>
            </a:extLst>
          </p:cNvPr>
          <p:cNvGrpSpPr/>
          <p:nvPr/>
        </p:nvGrpSpPr>
        <p:grpSpPr>
          <a:xfrm>
            <a:off x="8584712" y="3429000"/>
            <a:ext cx="1131054" cy="2034408"/>
            <a:chOff x="8584712" y="3429000"/>
            <a:chExt cx="1131054" cy="2034408"/>
          </a:xfrm>
        </p:grpSpPr>
        <p:cxnSp>
          <p:nvCxnSpPr>
            <p:cNvPr id="19" name="Straight Arrow Connector 18">
              <a:extLst>
                <a:ext uri="{FF2B5EF4-FFF2-40B4-BE49-F238E27FC236}">
                  <a16:creationId xmlns:a16="http://schemas.microsoft.com/office/drawing/2014/main" id="{1D7859C6-7F27-4639-99F9-9D06CF774BE4}"/>
                </a:ext>
              </a:extLst>
            </p:cNvPr>
            <p:cNvCxnSpPr>
              <a:cxnSpLocks/>
              <a:stCxn id="7" idx="2"/>
              <a:endCxn id="20" idx="0"/>
            </p:cNvCxnSpPr>
            <p:nvPr/>
          </p:nvCxnSpPr>
          <p:spPr>
            <a:xfrm flipH="1">
              <a:off x="9150239" y="3429000"/>
              <a:ext cx="1" cy="90335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5A2EB61A-8B16-4306-B8E3-15E068F484D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84712" y="4332354"/>
              <a:ext cx="1131054" cy="1131054"/>
            </a:xfrm>
            <a:prstGeom prst="rect">
              <a:avLst/>
            </a:prstGeom>
          </p:spPr>
        </p:pic>
      </p:grpSp>
    </p:spTree>
    <p:extLst>
      <p:ext uri="{BB962C8B-B14F-4D97-AF65-F5344CB8AC3E}">
        <p14:creationId xmlns:p14="http://schemas.microsoft.com/office/powerpoint/2010/main" val="324280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F8DCD02-325A-8345-5E2F-49DDDE5A41CE}"/>
              </a:ext>
            </a:extLst>
          </p:cNvPr>
          <p:cNvSpPr/>
          <p:nvPr/>
        </p:nvSpPr>
        <p:spPr>
          <a:xfrm>
            <a:off x="4712043" y="1499286"/>
            <a:ext cx="5642919" cy="402006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015F938-E22B-4B5E-B71D-1C9A73E3D998}"/>
              </a:ext>
            </a:extLst>
          </p:cNvPr>
          <p:cNvSpPr>
            <a:spLocks noGrp="1"/>
          </p:cNvSpPr>
          <p:nvPr>
            <p:ph type="title"/>
          </p:nvPr>
        </p:nvSpPr>
        <p:spPr/>
        <p:txBody>
          <a:bodyPr/>
          <a:lstStyle/>
          <a:p>
            <a:r>
              <a:rPr lang="en-US" dirty="0"/>
              <a:t>Azure SQL</a:t>
            </a:r>
          </a:p>
        </p:txBody>
      </p:sp>
      <p:grpSp>
        <p:nvGrpSpPr>
          <p:cNvPr id="3" name="Group 2">
            <a:extLst>
              <a:ext uri="{FF2B5EF4-FFF2-40B4-BE49-F238E27FC236}">
                <a16:creationId xmlns:a16="http://schemas.microsoft.com/office/drawing/2014/main" id="{55E0CFD7-93B3-414E-BA07-453B271FE4C9}"/>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FC23318D-41AE-407C-B5FE-5745BDB4C7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F55D9399-37A1-4609-B89F-13DE4109671D}"/>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4DAF147B-F5A6-4DB8-AD2D-EC393AFA6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552497" y="3513112"/>
            <a:ext cx="1494222" cy="1494222"/>
          </a:xfrm>
          <a:prstGeom prst="rect">
            <a:avLst/>
          </a:prstGeom>
        </p:spPr>
      </p:pic>
      <p:cxnSp>
        <p:nvCxnSpPr>
          <p:cNvPr id="7" name="Straight Arrow Connector 6">
            <a:extLst>
              <a:ext uri="{FF2B5EF4-FFF2-40B4-BE49-F238E27FC236}">
                <a16:creationId xmlns:a16="http://schemas.microsoft.com/office/drawing/2014/main" id="{6029112C-405C-49E0-A53D-E95640D5CFEA}"/>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0CF483D-E95F-4712-80E9-72491B59801B}"/>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35B230A-AA46-4FEB-BA7D-87DE75FAEE25}"/>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0" name="TextBox 9">
            <a:extLst>
              <a:ext uri="{FF2B5EF4-FFF2-40B4-BE49-F238E27FC236}">
                <a16:creationId xmlns:a16="http://schemas.microsoft.com/office/drawing/2014/main" id="{7B611AE9-7BE4-40BF-A0E0-BB4FCDADA710}"/>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sp>
        <p:nvSpPr>
          <p:cNvPr id="11" name="Rectangle: Rounded Corners 10">
            <a:extLst>
              <a:ext uri="{FF2B5EF4-FFF2-40B4-BE49-F238E27FC236}">
                <a16:creationId xmlns:a16="http://schemas.microsoft.com/office/drawing/2014/main" id="{285419AA-1AA4-4E3E-9A91-284F8F3FD45D}"/>
              </a:ext>
            </a:extLst>
          </p:cNvPr>
          <p:cNvSpPr/>
          <p:nvPr/>
        </p:nvSpPr>
        <p:spPr>
          <a:xfrm>
            <a:off x="5152727" y="1855521"/>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12" name="Table 11">
            <a:extLst>
              <a:ext uri="{FF2B5EF4-FFF2-40B4-BE49-F238E27FC236}">
                <a16:creationId xmlns:a16="http://schemas.microsoft.com/office/drawing/2014/main" id="{5586E4E1-3288-4E39-AF45-8B129EA6602B}"/>
              </a:ext>
            </a:extLst>
          </p:cNvPr>
          <p:cNvGraphicFramePr>
            <a:graphicFrameLocks noGrp="1"/>
          </p:cNvGraphicFramePr>
          <p:nvPr>
            <p:extLst>
              <p:ext uri="{D42A27DB-BD31-4B8C-83A1-F6EECF244321}">
                <p14:modId xmlns:p14="http://schemas.microsoft.com/office/powerpoint/2010/main" val="3013597744"/>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3" name="Picture 12">
            <a:extLst>
              <a:ext uri="{FF2B5EF4-FFF2-40B4-BE49-F238E27FC236}">
                <a16:creationId xmlns:a16="http://schemas.microsoft.com/office/drawing/2014/main" id="{E9FE1706-2543-44F2-9F02-189E89F4D29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D99C5832-0165-4732-BFBE-2EBCF7EC0B7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5" name="Picture 14">
            <a:extLst>
              <a:ext uri="{FF2B5EF4-FFF2-40B4-BE49-F238E27FC236}">
                <a16:creationId xmlns:a16="http://schemas.microsoft.com/office/drawing/2014/main" id="{6ACA6F3E-5C4C-4865-935D-7847AE733B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6" name="Picture 15">
            <a:extLst>
              <a:ext uri="{FF2B5EF4-FFF2-40B4-BE49-F238E27FC236}">
                <a16:creationId xmlns:a16="http://schemas.microsoft.com/office/drawing/2014/main" id="{8F257DBD-2541-42A3-B3D6-0D803ACB55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5C637E77-7C4B-465E-B26D-A9834CB967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4E7FBF4B-4543-451B-A812-2C5BBA5E91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85EB206C-BA47-40FF-AF3F-BD6B001AABE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20" name="Picture 19">
            <a:extLst>
              <a:ext uri="{FF2B5EF4-FFF2-40B4-BE49-F238E27FC236}">
                <a16:creationId xmlns:a16="http://schemas.microsoft.com/office/drawing/2014/main" id="{EDAE0DAE-4AD3-4C5E-A5CD-73CA9D1CDC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1" name="Picture 20">
            <a:extLst>
              <a:ext uri="{FF2B5EF4-FFF2-40B4-BE49-F238E27FC236}">
                <a16:creationId xmlns:a16="http://schemas.microsoft.com/office/drawing/2014/main" id="{4C4EE50A-32C6-43F4-8C65-6CE87143C8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2" name="Picture 21">
            <a:extLst>
              <a:ext uri="{FF2B5EF4-FFF2-40B4-BE49-F238E27FC236}">
                <a16:creationId xmlns:a16="http://schemas.microsoft.com/office/drawing/2014/main" id="{1BCE7982-5660-4734-8933-49628A31DB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pic>
        <p:nvPicPr>
          <p:cNvPr id="23" name="Picture 22">
            <a:extLst>
              <a:ext uri="{FF2B5EF4-FFF2-40B4-BE49-F238E27FC236}">
                <a16:creationId xmlns:a16="http://schemas.microsoft.com/office/drawing/2014/main" id="{10D3DA21-7B75-4655-96BC-E39BA3B9F1D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2419182"/>
            <a:ext cx="316588" cy="316588"/>
          </a:xfrm>
          <a:prstGeom prst="rect">
            <a:avLst/>
          </a:prstGeom>
        </p:spPr>
      </p:pic>
      <p:pic>
        <p:nvPicPr>
          <p:cNvPr id="24" name="Picture 23">
            <a:extLst>
              <a:ext uri="{FF2B5EF4-FFF2-40B4-BE49-F238E27FC236}">
                <a16:creationId xmlns:a16="http://schemas.microsoft.com/office/drawing/2014/main" id="{DC48F914-4ACD-41F7-A98B-ECA9A657D2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spTree>
    <p:extLst>
      <p:ext uri="{BB962C8B-B14F-4D97-AF65-F5344CB8AC3E}">
        <p14:creationId xmlns:p14="http://schemas.microsoft.com/office/powerpoint/2010/main" val="51677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22" presetClass="entr" presetSubtype="2"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right)">
                                      <p:cBhvr>
                                        <p:cTn id="25" dur="500"/>
                                        <p:tgtEl>
                                          <p:spTgt spid="8"/>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8BEDA9E-C0B0-329B-346E-09D1A68C4265}"/>
              </a:ext>
            </a:extLst>
          </p:cNvPr>
          <p:cNvSpPr/>
          <p:nvPr/>
        </p:nvSpPr>
        <p:spPr>
          <a:xfrm>
            <a:off x="4489622" y="1210962"/>
            <a:ext cx="5980670" cy="40530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E7AC46F3-F455-471B-90B6-C1ED2CB255A2}"/>
              </a:ext>
            </a:extLst>
          </p:cNvPr>
          <p:cNvSpPr>
            <a:spLocks noGrp="1"/>
          </p:cNvSpPr>
          <p:nvPr>
            <p:ph type="title"/>
          </p:nvPr>
        </p:nvSpPr>
        <p:spPr/>
        <p:txBody>
          <a:bodyPr/>
          <a:lstStyle/>
          <a:p>
            <a:r>
              <a:rPr lang="en-US" dirty="0" err="1"/>
              <a:t>SignalR</a:t>
            </a:r>
            <a:endParaRPr lang="en-US" dirty="0"/>
          </a:p>
        </p:txBody>
      </p:sp>
      <p:grpSp>
        <p:nvGrpSpPr>
          <p:cNvPr id="3" name="Group 2">
            <a:extLst>
              <a:ext uri="{FF2B5EF4-FFF2-40B4-BE49-F238E27FC236}">
                <a16:creationId xmlns:a16="http://schemas.microsoft.com/office/drawing/2014/main" id="{7C7843D8-345C-4F45-8541-1DA374B95619}"/>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D814960B-4FFB-4CB9-9ABB-9CE328802E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D0D33AB8-0C53-4810-A7A6-28F9335D33EA}"/>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D94DF144-31C6-4EF0-B2A8-2B0F2C3EDD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7" name="Graphic 6">
            <a:extLst>
              <a:ext uri="{FF2B5EF4-FFF2-40B4-BE49-F238E27FC236}">
                <a16:creationId xmlns:a16="http://schemas.microsoft.com/office/drawing/2014/main" id="{C834C553-2F1E-4180-86F3-6740904BF7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8" name="Straight Arrow Connector 7">
            <a:extLst>
              <a:ext uri="{FF2B5EF4-FFF2-40B4-BE49-F238E27FC236}">
                <a16:creationId xmlns:a16="http://schemas.microsoft.com/office/drawing/2014/main" id="{74AFD5AA-AE1E-4069-9C35-6E5C8EC5D5B8}"/>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E6FBE-BFAC-4CF9-A4BC-6576318D85CE}"/>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1A721DD-965E-4EBA-937B-3E9CE503C2E8}"/>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1" name="TextBox 10">
            <a:extLst>
              <a:ext uri="{FF2B5EF4-FFF2-40B4-BE49-F238E27FC236}">
                <a16:creationId xmlns:a16="http://schemas.microsoft.com/office/drawing/2014/main" id="{5240EB46-1046-41B1-8EAF-5D82BE5D9443}"/>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2" name="Table 11">
            <a:extLst>
              <a:ext uri="{FF2B5EF4-FFF2-40B4-BE49-F238E27FC236}">
                <a16:creationId xmlns:a16="http://schemas.microsoft.com/office/drawing/2014/main" id="{7304BBD8-5A39-4117-930C-3557CC969E8E}"/>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3" name="Picture 12">
            <a:extLst>
              <a:ext uri="{FF2B5EF4-FFF2-40B4-BE49-F238E27FC236}">
                <a16:creationId xmlns:a16="http://schemas.microsoft.com/office/drawing/2014/main" id="{FC7BA969-9486-4F4B-A7BC-A346575B3C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F1DD88EF-85DB-4AEC-B260-D700FCABF1F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5" name="Picture 14">
            <a:extLst>
              <a:ext uri="{FF2B5EF4-FFF2-40B4-BE49-F238E27FC236}">
                <a16:creationId xmlns:a16="http://schemas.microsoft.com/office/drawing/2014/main" id="{FD450CB0-5FA1-46A0-9717-8AE3C22D0A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6" name="Picture 15">
            <a:extLst>
              <a:ext uri="{FF2B5EF4-FFF2-40B4-BE49-F238E27FC236}">
                <a16:creationId xmlns:a16="http://schemas.microsoft.com/office/drawing/2014/main" id="{9A9F9F0E-FC9B-4EE7-82AB-277637ED3E9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17" name="Picture 16">
            <a:extLst>
              <a:ext uri="{FF2B5EF4-FFF2-40B4-BE49-F238E27FC236}">
                <a16:creationId xmlns:a16="http://schemas.microsoft.com/office/drawing/2014/main" id="{AFF6C72F-24B8-4DAF-8529-B1C03EEA45F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18" name="Picture 17">
            <a:extLst>
              <a:ext uri="{FF2B5EF4-FFF2-40B4-BE49-F238E27FC236}">
                <a16:creationId xmlns:a16="http://schemas.microsoft.com/office/drawing/2014/main" id="{BC2459EE-166E-4333-86B2-7F6E5047AC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9" name="Picture 18">
            <a:extLst>
              <a:ext uri="{FF2B5EF4-FFF2-40B4-BE49-F238E27FC236}">
                <a16:creationId xmlns:a16="http://schemas.microsoft.com/office/drawing/2014/main" id="{D2AD95AD-6AA8-4443-B37B-5633891BF9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0" name="Picture 19">
            <a:extLst>
              <a:ext uri="{FF2B5EF4-FFF2-40B4-BE49-F238E27FC236}">
                <a16:creationId xmlns:a16="http://schemas.microsoft.com/office/drawing/2014/main" id="{02DE238E-DF16-4C39-9D95-18DD4D6A20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21" name="Picture 20">
            <a:extLst>
              <a:ext uri="{FF2B5EF4-FFF2-40B4-BE49-F238E27FC236}">
                <a16:creationId xmlns:a16="http://schemas.microsoft.com/office/drawing/2014/main" id="{C23602A7-CAB7-4F27-B96A-BD62DF3DB93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22" name="Picture 21">
            <a:extLst>
              <a:ext uri="{FF2B5EF4-FFF2-40B4-BE49-F238E27FC236}">
                <a16:creationId xmlns:a16="http://schemas.microsoft.com/office/drawing/2014/main" id="{B7F14BCE-AAD3-4B79-AF61-988453CDDE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3" name="Picture 22">
            <a:extLst>
              <a:ext uri="{FF2B5EF4-FFF2-40B4-BE49-F238E27FC236}">
                <a16:creationId xmlns:a16="http://schemas.microsoft.com/office/drawing/2014/main" id="{2EAE863A-21EE-428E-AA85-C2112CCF90D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24" name="Picture 23">
            <a:extLst>
              <a:ext uri="{FF2B5EF4-FFF2-40B4-BE49-F238E27FC236}">
                <a16:creationId xmlns:a16="http://schemas.microsoft.com/office/drawing/2014/main" id="{B82A411E-E27F-44FF-B4BB-61D1AC07AC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22323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EAA7D5A-BE93-7D47-282C-B885A0312BE0}"/>
              </a:ext>
            </a:extLst>
          </p:cNvPr>
          <p:cNvSpPr/>
          <p:nvPr/>
        </p:nvSpPr>
        <p:spPr>
          <a:xfrm>
            <a:off x="4703805" y="1482811"/>
            <a:ext cx="6128952" cy="39788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0D5B1ADB-E897-4C27-BF25-498EC327CFA9}"/>
              </a:ext>
            </a:extLst>
          </p:cNvPr>
          <p:cNvSpPr>
            <a:spLocks noGrp="1"/>
          </p:cNvSpPr>
          <p:nvPr>
            <p:ph type="title"/>
          </p:nvPr>
        </p:nvSpPr>
        <p:spPr/>
        <p:txBody>
          <a:bodyPr/>
          <a:lstStyle/>
          <a:p>
            <a:r>
              <a:rPr lang="en-US" dirty="0"/>
              <a:t>SendGrid</a:t>
            </a:r>
          </a:p>
        </p:txBody>
      </p:sp>
      <p:grpSp>
        <p:nvGrpSpPr>
          <p:cNvPr id="3" name="Group 2">
            <a:extLst>
              <a:ext uri="{FF2B5EF4-FFF2-40B4-BE49-F238E27FC236}">
                <a16:creationId xmlns:a16="http://schemas.microsoft.com/office/drawing/2014/main" id="{E83B1F2D-416B-4452-B6D7-BDE4AAEEB72A}"/>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76328320-B9AB-46EB-8D51-0DA96371D3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EE761219-AFC9-4DDE-9FCE-699D735C28FE}"/>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9">
            <a:extLst>
              <a:ext uri="{FF2B5EF4-FFF2-40B4-BE49-F238E27FC236}">
                <a16:creationId xmlns:a16="http://schemas.microsoft.com/office/drawing/2014/main" id="{D878B558-DB6A-4EB5-B12B-7DC718E1562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52497" y="3558656"/>
            <a:ext cx="1494222" cy="1403134"/>
          </a:xfrm>
          <a:prstGeom prst="rect">
            <a:avLst/>
          </a:prstGeom>
        </p:spPr>
      </p:pic>
      <p:cxnSp>
        <p:nvCxnSpPr>
          <p:cNvPr id="7" name="Straight Arrow Connector 6">
            <a:extLst>
              <a:ext uri="{FF2B5EF4-FFF2-40B4-BE49-F238E27FC236}">
                <a16:creationId xmlns:a16="http://schemas.microsoft.com/office/drawing/2014/main" id="{8CF3A80A-2C30-4C3F-9F63-967DDDFE890A}"/>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DDED4FB-7E9B-4AE5-A1D6-D979589E724C}"/>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9" name="TextBox 8">
            <a:extLst>
              <a:ext uri="{FF2B5EF4-FFF2-40B4-BE49-F238E27FC236}">
                <a16:creationId xmlns:a16="http://schemas.microsoft.com/office/drawing/2014/main" id="{5EB24090-F116-4661-AA5C-E756B50E04C9}"/>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sp>
        <p:nvSpPr>
          <p:cNvPr id="10" name="Rectangle: Rounded Corners 9">
            <a:extLst>
              <a:ext uri="{FF2B5EF4-FFF2-40B4-BE49-F238E27FC236}">
                <a16:creationId xmlns:a16="http://schemas.microsoft.com/office/drawing/2014/main" id="{0F43733E-49AA-4AF6-B23C-9D666AF8E321}"/>
              </a:ext>
            </a:extLst>
          </p:cNvPr>
          <p:cNvSpPr/>
          <p:nvPr/>
        </p:nvSpPr>
        <p:spPr>
          <a:xfrm>
            <a:off x="5152727" y="1818592"/>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11" name="Table 11">
            <a:extLst>
              <a:ext uri="{FF2B5EF4-FFF2-40B4-BE49-F238E27FC236}">
                <a16:creationId xmlns:a16="http://schemas.microsoft.com/office/drawing/2014/main" id="{56D21C5F-214D-4772-8BD4-896D6A577B61}"/>
              </a:ext>
            </a:extLst>
          </p:cNvPr>
          <p:cNvGraphicFramePr>
            <a:graphicFrameLocks noGrp="1"/>
          </p:cNvGraphicFramePr>
          <p:nvPr>
            <p:extLst>
              <p:ext uri="{D42A27DB-BD31-4B8C-83A1-F6EECF244321}">
                <p14:modId xmlns:p14="http://schemas.microsoft.com/office/powerpoint/2010/main" val="3689053677"/>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CF7B58A1-B53C-415D-8C91-B38D6E6EE19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08A403EF-46D8-4D3A-8EC1-1C840265798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AFD613F2-8298-4394-B52E-8AEEB938E6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C5199886-AE7A-4A53-A061-FD9C2D8D11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F49BABC9-D31D-4F58-A95A-975DE2BBA6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12C4AA4A-3025-4F95-9249-F219F7A91B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35E1514F-2D83-475C-8588-BE391F179F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F9B7878C-9CE0-431E-BC70-ED107AA4D6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1CEFC15E-906F-4ED6-B594-1846B2F604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2245FBFC-220C-4AB3-B212-9E67894F10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8F45BA34-38D2-43B5-91F5-229FA1838A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96C30EEB-4D3D-4FBB-87F7-BCE98B87E3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228835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9F969A7-7248-D0F2-F332-42068D61E6F6}"/>
              </a:ext>
            </a:extLst>
          </p:cNvPr>
          <p:cNvSpPr/>
          <p:nvPr/>
        </p:nvSpPr>
        <p:spPr>
          <a:xfrm>
            <a:off x="4670854" y="1441622"/>
            <a:ext cx="6021860" cy="39464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5834A315-E155-4CFE-A114-C0C86D47F1E4}"/>
              </a:ext>
            </a:extLst>
          </p:cNvPr>
          <p:cNvSpPr>
            <a:spLocks noGrp="1"/>
          </p:cNvSpPr>
          <p:nvPr>
            <p:ph type="title"/>
          </p:nvPr>
        </p:nvSpPr>
        <p:spPr/>
        <p:txBody>
          <a:bodyPr/>
          <a:lstStyle/>
          <a:p>
            <a:r>
              <a:rPr lang="en-US" dirty="0"/>
              <a:t>Twilio</a:t>
            </a:r>
          </a:p>
        </p:txBody>
      </p:sp>
      <p:grpSp>
        <p:nvGrpSpPr>
          <p:cNvPr id="3" name="Group 2">
            <a:extLst>
              <a:ext uri="{FF2B5EF4-FFF2-40B4-BE49-F238E27FC236}">
                <a16:creationId xmlns:a16="http://schemas.microsoft.com/office/drawing/2014/main" id="{3E9CBA8F-0AFF-414D-9921-7682FC178A99}"/>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606CF476-017B-4F58-9175-71042B5857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95B6CB59-1E46-459B-9195-1A1794617740}"/>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9">
            <a:extLst>
              <a:ext uri="{FF2B5EF4-FFF2-40B4-BE49-F238E27FC236}">
                <a16:creationId xmlns:a16="http://schemas.microsoft.com/office/drawing/2014/main" id="{0B0778C4-5A51-4640-9801-017F310D9D3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98041" y="3734048"/>
            <a:ext cx="1403134" cy="1052350"/>
          </a:xfrm>
          <a:prstGeom prst="rect">
            <a:avLst/>
          </a:prstGeom>
        </p:spPr>
      </p:pic>
      <p:cxnSp>
        <p:nvCxnSpPr>
          <p:cNvPr id="7" name="Straight Arrow Connector 6">
            <a:extLst>
              <a:ext uri="{FF2B5EF4-FFF2-40B4-BE49-F238E27FC236}">
                <a16:creationId xmlns:a16="http://schemas.microsoft.com/office/drawing/2014/main" id="{408A289D-5A66-4598-977A-9CDCBC865EDC}"/>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FE48AED-9C4D-48C5-8971-EF7A4A08C44B}"/>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9" name="TextBox 8">
            <a:extLst>
              <a:ext uri="{FF2B5EF4-FFF2-40B4-BE49-F238E27FC236}">
                <a16:creationId xmlns:a16="http://schemas.microsoft.com/office/drawing/2014/main" id="{2C84E617-F751-4CB4-A5EB-10AFA0073E98}"/>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sp>
        <p:nvSpPr>
          <p:cNvPr id="10" name="Rectangle: Rounded Corners 9">
            <a:extLst>
              <a:ext uri="{FF2B5EF4-FFF2-40B4-BE49-F238E27FC236}">
                <a16:creationId xmlns:a16="http://schemas.microsoft.com/office/drawing/2014/main" id="{E849F92D-1A8C-478C-BA38-AF66AA143D43}"/>
              </a:ext>
            </a:extLst>
          </p:cNvPr>
          <p:cNvSpPr/>
          <p:nvPr/>
        </p:nvSpPr>
        <p:spPr>
          <a:xfrm>
            <a:off x="5152727" y="1818592"/>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11" name="Table 11">
            <a:extLst>
              <a:ext uri="{FF2B5EF4-FFF2-40B4-BE49-F238E27FC236}">
                <a16:creationId xmlns:a16="http://schemas.microsoft.com/office/drawing/2014/main" id="{9573E251-7F07-40CD-956B-775DBF826ABC}"/>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EB25A75A-6C8E-4B2E-870C-2B90D69FCB5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8258F5C3-FF9F-43EF-A3D2-46F9EDCC9E6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148FFCC0-4E44-4469-8438-7DFFBB4A4E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F3411B30-DAA3-48C7-833E-07810F6FE6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AD6E337C-F48F-4A43-A358-708AB0745C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2C74A1F4-55AA-4C69-A9CE-FC58BD51E7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A9DE0AAF-662D-44E5-A176-BBBE756AD6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8F843D03-E770-4EDA-B5BC-D80ABD4E03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FA692108-7FE4-4B2D-8DE7-01CC1D22BF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1AF90A7F-6C2B-4F34-9336-256DE0C5F6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CEE8E1E3-AA34-43DE-A34F-84A704DC9B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5A65ADAC-191C-476B-B164-6B24D021C4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276950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2233FD2-D045-106E-6CDD-D67143ADD1DD}"/>
              </a:ext>
            </a:extLst>
          </p:cNvPr>
          <p:cNvSpPr/>
          <p:nvPr/>
        </p:nvSpPr>
        <p:spPr>
          <a:xfrm>
            <a:off x="4300151" y="1070919"/>
            <a:ext cx="3690552" cy="42626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D591F47D-88A1-42F4-A494-EFD3C000602D}"/>
              </a:ext>
            </a:extLst>
          </p:cNvPr>
          <p:cNvSpPr>
            <a:spLocks noGrp="1"/>
          </p:cNvSpPr>
          <p:nvPr>
            <p:ph type="title"/>
          </p:nvPr>
        </p:nvSpPr>
        <p:spPr/>
        <p:txBody>
          <a:bodyPr/>
          <a:lstStyle/>
          <a:p>
            <a:r>
              <a:rPr lang="en-US" dirty="0"/>
              <a:t>Warmup</a:t>
            </a:r>
          </a:p>
        </p:txBody>
      </p:sp>
      <p:grpSp>
        <p:nvGrpSpPr>
          <p:cNvPr id="3" name="Group 2">
            <a:extLst>
              <a:ext uri="{FF2B5EF4-FFF2-40B4-BE49-F238E27FC236}">
                <a16:creationId xmlns:a16="http://schemas.microsoft.com/office/drawing/2014/main" id="{A7CD201A-ACBF-4EF8-8EC1-F902C6BC2AC8}"/>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1789461E-C355-43F2-BAF1-A059B19167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6DE0A576-159A-488B-984D-2615BEDA6BFB}"/>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8">
            <a:extLst>
              <a:ext uri="{FF2B5EF4-FFF2-40B4-BE49-F238E27FC236}">
                <a16:creationId xmlns:a16="http://schemas.microsoft.com/office/drawing/2014/main" id="{961F09D3-9830-45C4-B1DD-D275BECA6C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45985" y="1396612"/>
            <a:ext cx="500028" cy="1099291"/>
          </a:xfrm>
          <a:prstGeom prst="rect">
            <a:avLst/>
          </a:prstGeom>
        </p:spPr>
      </p:pic>
      <p:sp>
        <p:nvSpPr>
          <p:cNvPr id="7" name="TextBox 6">
            <a:extLst>
              <a:ext uri="{FF2B5EF4-FFF2-40B4-BE49-F238E27FC236}">
                <a16:creationId xmlns:a16="http://schemas.microsoft.com/office/drawing/2014/main" id="{3CF8FDE6-97B2-42EE-BA5D-8E3FF4F6B604}"/>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graphicFrame>
        <p:nvGraphicFramePr>
          <p:cNvPr id="8" name="Table 11">
            <a:extLst>
              <a:ext uri="{FF2B5EF4-FFF2-40B4-BE49-F238E27FC236}">
                <a16:creationId xmlns:a16="http://schemas.microsoft.com/office/drawing/2014/main" id="{3CF84DAA-5B38-4D24-B4DC-13AE8D917DC7}"/>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9" name="Picture 8">
            <a:extLst>
              <a:ext uri="{FF2B5EF4-FFF2-40B4-BE49-F238E27FC236}">
                <a16:creationId xmlns:a16="http://schemas.microsoft.com/office/drawing/2014/main" id="{B99E93EB-56F6-47B4-B057-AD274CDE9B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0" name="Picture 9">
            <a:extLst>
              <a:ext uri="{FF2B5EF4-FFF2-40B4-BE49-F238E27FC236}">
                <a16:creationId xmlns:a16="http://schemas.microsoft.com/office/drawing/2014/main" id="{52AAB335-3802-4DB9-AA53-6BD0A4596F9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1" name="Picture 10">
            <a:extLst>
              <a:ext uri="{FF2B5EF4-FFF2-40B4-BE49-F238E27FC236}">
                <a16:creationId xmlns:a16="http://schemas.microsoft.com/office/drawing/2014/main" id="{9E473C87-DE2A-4705-B730-6C39926E53D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051242"/>
            <a:ext cx="316588" cy="316588"/>
          </a:xfrm>
          <a:prstGeom prst="rect">
            <a:avLst/>
          </a:prstGeom>
        </p:spPr>
      </p:pic>
      <p:pic>
        <p:nvPicPr>
          <p:cNvPr id="12" name="Picture 11">
            <a:extLst>
              <a:ext uri="{FF2B5EF4-FFF2-40B4-BE49-F238E27FC236}">
                <a16:creationId xmlns:a16="http://schemas.microsoft.com/office/drawing/2014/main" id="{475FECE3-F565-4B4C-B40D-E5176D9C3AD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13" name="Picture 12">
            <a:extLst>
              <a:ext uri="{FF2B5EF4-FFF2-40B4-BE49-F238E27FC236}">
                <a16:creationId xmlns:a16="http://schemas.microsoft.com/office/drawing/2014/main" id="{9CB59106-CF13-4ADC-BAC4-6511320A514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14" name="Picture 13">
            <a:extLst>
              <a:ext uri="{FF2B5EF4-FFF2-40B4-BE49-F238E27FC236}">
                <a16:creationId xmlns:a16="http://schemas.microsoft.com/office/drawing/2014/main" id="{1912465F-CBBD-4CD5-ADBC-BF12DD034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5" name="Picture 14">
            <a:extLst>
              <a:ext uri="{FF2B5EF4-FFF2-40B4-BE49-F238E27FC236}">
                <a16:creationId xmlns:a16="http://schemas.microsoft.com/office/drawing/2014/main" id="{1F794231-1A47-4ACA-A67B-7078C92497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6" name="Picture 15">
            <a:extLst>
              <a:ext uri="{FF2B5EF4-FFF2-40B4-BE49-F238E27FC236}">
                <a16:creationId xmlns:a16="http://schemas.microsoft.com/office/drawing/2014/main" id="{07D825CE-AC66-4200-8A3D-F1D5D13E6F2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17" name="Picture 16">
            <a:extLst>
              <a:ext uri="{FF2B5EF4-FFF2-40B4-BE49-F238E27FC236}">
                <a16:creationId xmlns:a16="http://schemas.microsoft.com/office/drawing/2014/main" id="{84CDDC81-E81E-4C72-83EB-F0FB660CFC3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18" name="Picture 17">
            <a:extLst>
              <a:ext uri="{FF2B5EF4-FFF2-40B4-BE49-F238E27FC236}">
                <a16:creationId xmlns:a16="http://schemas.microsoft.com/office/drawing/2014/main" id="{1242293F-472D-4F79-A3D7-2FE3D2E748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19" name="Picture 18">
            <a:extLst>
              <a:ext uri="{FF2B5EF4-FFF2-40B4-BE49-F238E27FC236}">
                <a16:creationId xmlns:a16="http://schemas.microsoft.com/office/drawing/2014/main" id="{623577C2-79CB-4BD4-9E5B-40FCA34B97C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20" name="Picture 19">
            <a:extLst>
              <a:ext uri="{FF2B5EF4-FFF2-40B4-BE49-F238E27FC236}">
                <a16:creationId xmlns:a16="http://schemas.microsoft.com/office/drawing/2014/main" id="{8AD6DED4-A9A1-4414-B4DC-5A74FD7221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318610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EE0EF-B530-4F07-9510-E1B218452D87}"/>
              </a:ext>
            </a:extLst>
          </p:cNvPr>
          <p:cNvSpPr>
            <a:spLocks noGrp="1"/>
          </p:cNvSpPr>
          <p:nvPr>
            <p:ph type="title"/>
          </p:nvPr>
        </p:nvSpPr>
        <p:spPr/>
        <p:txBody>
          <a:bodyPr/>
          <a:lstStyle/>
          <a:p>
            <a:r>
              <a:rPr lang="en-US" dirty="0"/>
              <a:t>Supported Bindings</a:t>
            </a:r>
          </a:p>
        </p:txBody>
      </p:sp>
      <p:pic>
        <p:nvPicPr>
          <p:cNvPr id="3" name="Graphic 2">
            <a:extLst>
              <a:ext uri="{FF2B5EF4-FFF2-40B4-BE49-F238E27FC236}">
                <a16:creationId xmlns:a16="http://schemas.microsoft.com/office/drawing/2014/main" id="{4AFBBE8D-B3C8-4DAD-8A2F-E181D0DC6C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6347" y="1375734"/>
            <a:ext cx="849063" cy="849063"/>
          </a:xfrm>
          <a:prstGeom prst="rect">
            <a:avLst/>
          </a:prstGeom>
        </p:spPr>
      </p:pic>
      <p:pic>
        <p:nvPicPr>
          <p:cNvPr id="4" name="Graphic 3">
            <a:extLst>
              <a:ext uri="{FF2B5EF4-FFF2-40B4-BE49-F238E27FC236}">
                <a16:creationId xmlns:a16="http://schemas.microsoft.com/office/drawing/2014/main" id="{0B3F1A59-E367-4D7B-913B-C966BFCE74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654673" y="1394784"/>
            <a:ext cx="849063" cy="849063"/>
          </a:xfrm>
          <a:prstGeom prst="rect">
            <a:avLst/>
          </a:prstGeom>
        </p:spPr>
      </p:pic>
      <p:pic>
        <p:nvPicPr>
          <p:cNvPr id="5" name="Graphic 4">
            <a:extLst>
              <a:ext uri="{FF2B5EF4-FFF2-40B4-BE49-F238E27FC236}">
                <a16:creationId xmlns:a16="http://schemas.microsoft.com/office/drawing/2014/main" id="{DC88590E-EF12-41BF-B332-0D6618000E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762999" y="1394784"/>
            <a:ext cx="849063" cy="849063"/>
          </a:xfrm>
          <a:prstGeom prst="rect">
            <a:avLst/>
          </a:prstGeom>
        </p:spPr>
      </p:pic>
      <p:pic>
        <p:nvPicPr>
          <p:cNvPr id="6" name="Graphic 5">
            <a:extLst>
              <a:ext uri="{FF2B5EF4-FFF2-40B4-BE49-F238E27FC236}">
                <a16:creationId xmlns:a16="http://schemas.microsoft.com/office/drawing/2014/main" id="{79961828-8360-4ECB-BEF0-BA434F9256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871327" y="1554577"/>
            <a:ext cx="849060" cy="624651"/>
          </a:xfrm>
          <a:prstGeom prst="rect">
            <a:avLst/>
          </a:prstGeom>
        </p:spPr>
      </p:pic>
      <p:pic>
        <p:nvPicPr>
          <p:cNvPr id="7" name="Graphic 6">
            <a:extLst>
              <a:ext uri="{FF2B5EF4-FFF2-40B4-BE49-F238E27FC236}">
                <a16:creationId xmlns:a16="http://schemas.microsoft.com/office/drawing/2014/main" id="{9E8D9040-730E-4680-917F-5BCDB8E249E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974554" y="1452209"/>
            <a:ext cx="849063" cy="849063"/>
          </a:xfrm>
          <a:prstGeom prst="rect">
            <a:avLst/>
          </a:prstGeom>
        </p:spPr>
      </p:pic>
      <p:pic>
        <p:nvPicPr>
          <p:cNvPr id="8" name="Graphic 7">
            <a:extLst>
              <a:ext uri="{FF2B5EF4-FFF2-40B4-BE49-F238E27FC236}">
                <a16:creationId xmlns:a16="http://schemas.microsoft.com/office/drawing/2014/main" id="{51528CF9-42AF-464C-81FC-9172C41F039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6077784" y="1452209"/>
            <a:ext cx="849063" cy="849063"/>
          </a:xfrm>
          <a:prstGeom prst="rect">
            <a:avLst/>
          </a:prstGeom>
        </p:spPr>
      </p:pic>
      <p:pic>
        <p:nvPicPr>
          <p:cNvPr id="9" name="Graphic 28">
            <a:extLst>
              <a:ext uri="{FF2B5EF4-FFF2-40B4-BE49-F238E27FC236}">
                <a16:creationId xmlns:a16="http://schemas.microsoft.com/office/drawing/2014/main" id="{90D727A7-84F8-48D9-8FF4-6CAC315326CD}"/>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560636" y="2869132"/>
            <a:ext cx="849063" cy="736296"/>
          </a:xfrm>
          <a:prstGeom prst="rect">
            <a:avLst/>
          </a:prstGeom>
        </p:spPr>
      </p:pic>
      <p:pic>
        <p:nvPicPr>
          <p:cNvPr id="10" name="Graphic 29">
            <a:extLst>
              <a:ext uri="{FF2B5EF4-FFF2-40B4-BE49-F238E27FC236}">
                <a16:creationId xmlns:a16="http://schemas.microsoft.com/office/drawing/2014/main" id="{0E9F608A-3780-4298-A63F-067DEEC40AEE}"/>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654673" y="3127884"/>
            <a:ext cx="849056" cy="357183"/>
          </a:xfrm>
          <a:prstGeom prst="rect">
            <a:avLst/>
          </a:prstGeom>
        </p:spPr>
      </p:pic>
      <p:pic>
        <p:nvPicPr>
          <p:cNvPr id="11" name="Graphic 10">
            <a:extLst>
              <a:ext uri="{FF2B5EF4-FFF2-40B4-BE49-F238E27FC236}">
                <a16:creationId xmlns:a16="http://schemas.microsoft.com/office/drawing/2014/main" id="{C963024F-91F8-415B-B613-098C08F47E0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2762998" y="2869131"/>
            <a:ext cx="849063" cy="849063"/>
          </a:xfrm>
          <a:prstGeom prst="rect">
            <a:avLst/>
          </a:prstGeom>
        </p:spPr>
      </p:pic>
      <p:pic>
        <p:nvPicPr>
          <p:cNvPr id="12" name="Graphic 11">
            <a:extLst>
              <a:ext uri="{FF2B5EF4-FFF2-40B4-BE49-F238E27FC236}">
                <a16:creationId xmlns:a16="http://schemas.microsoft.com/office/drawing/2014/main" id="{4CCEBEF0-7038-42DD-BEBF-1B4C09A1C1F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4974554" y="2852596"/>
            <a:ext cx="849063" cy="849063"/>
          </a:xfrm>
          <a:prstGeom prst="rect">
            <a:avLst/>
          </a:prstGeom>
        </p:spPr>
      </p:pic>
      <p:pic>
        <p:nvPicPr>
          <p:cNvPr id="13" name="Graphic 33">
            <a:extLst>
              <a:ext uri="{FF2B5EF4-FFF2-40B4-BE49-F238E27FC236}">
                <a16:creationId xmlns:a16="http://schemas.microsoft.com/office/drawing/2014/main" id="{37669D2D-466C-47EC-A968-25028B8F980B}"/>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6077784" y="2841929"/>
            <a:ext cx="849063" cy="849063"/>
          </a:xfrm>
          <a:prstGeom prst="rect">
            <a:avLst/>
          </a:prstGeom>
        </p:spPr>
      </p:pic>
      <p:pic>
        <p:nvPicPr>
          <p:cNvPr id="14" name="Picture 13">
            <a:extLst>
              <a:ext uri="{FF2B5EF4-FFF2-40B4-BE49-F238E27FC236}">
                <a16:creationId xmlns:a16="http://schemas.microsoft.com/office/drawing/2014/main" id="{029F9CAB-090D-41C0-96BC-54AC7204A32B}"/>
              </a:ext>
            </a:extLst>
          </p:cNvPr>
          <p:cNvPicPr>
            <a:picLocks noChangeAspect="1"/>
          </p:cNvPicPr>
          <p:nvPr/>
        </p:nvPicPr>
        <p:blipFill>
          <a:blip r:embed="rId21">
            <a:extLst>
              <a:ext uri="{28A0092B-C50C-407E-A947-70E740481C1C}">
                <a14:useLocalDpi xmlns:a14="http://schemas.microsoft.com/office/drawing/2010/main" val="0"/>
              </a:ext>
            </a:extLst>
          </a:blip>
          <a:srcRect l="18711" r="18711"/>
          <a:stretch/>
        </p:blipFill>
        <p:spPr>
          <a:xfrm>
            <a:off x="4060578" y="2902289"/>
            <a:ext cx="460760" cy="736296"/>
          </a:xfrm>
          <a:prstGeom prst="rect">
            <a:avLst/>
          </a:prstGeom>
        </p:spPr>
      </p:pic>
      <p:pic>
        <p:nvPicPr>
          <p:cNvPr id="15" name="Graphic 36">
            <a:extLst>
              <a:ext uri="{FF2B5EF4-FFF2-40B4-BE49-F238E27FC236}">
                <a16:creationId xmlns:a16="http://schemas.microsoft.com/office/drawing/2014/main" id="{608F6EEB-69BE-40C6-9235-68699683900D}"/>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560636" y="4176224"/>
            <a:ext cx="849063" cy="797302"/>
          </a:xfrm>
          <a:prstGeom prst="rect">
            <a:avLst/>
          </a:prstGeom>
        </p:spPr>
      </p:pic>
      <p:pic>
        <p:nvPicPr>
          <p:cNvPr id="16" name="Graphic 15">
            <a:extLst>
              <a:ext uri="{FF2B5EF4-FFF2-40B4-BE49-F238E27FC236}">
                <a16:creationId xmlns:a16="http://schemas.microsoft.com/office/drawing/2014/main" id="{111E3979-5415-4826-A797-F6F92A3BC70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1650870" y="4059903"/>
            <a:ext cx="849063" cy="849063"/>
          </a:xfrm>
          <a:prstGeom prst="rect">
            <a:avLst/>
          </a:prstGeom>
        </p:spPr>
      </p:pic>
      <p:pic>
        <p:nvPicPr>
          <p:cNvPr id="17" name="Graphic 16">
            <a:extLst>
              <a:ext uri="{FF2B5EF4-FFF2-40B4-BE49-F238E27FC236}">
                <a16:creationId xmlns:a16="http://schemas.microsoft.com/office/drawing/2014/main" id="{F0CAA1BD-623D-4EA6-94D0-460FB33361B2}"/>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2762997" y="4062018"/>
            <a:ext cx="849063" cy="849063"/>
          </a:xfrm>
          <a:prstGeom prst="rect">
            <a:avLst/>
          </a:prstGeom>
        </p:spPr>
      </p:pic>
      <p:pic>
        <p:nvPicPr>
          <p:cNvPr id="18" name="Graphic 17">
            <a:extLst>
              <a:ext uri="{FF2B5EF4-FFF2-40B4-BE49-F238E27FC236}">
                <a16:creationId xmlns:a16="http://schemas.microsoft.com/office/drawing/2014/main" id="{AB593157-01B8-47A6-BE03-287246C977A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871327" y="4061842"/>
            <a:ext cx="849063" cy="849063"/>
          </a:xfrm>
          <a:prstGeom prst="rect">
            <a:avLst/>
          </a:prstGeom>
        </p:spPr>
      </p:pic>
      <p:pic>
        <p:nvPicPr>
          <p:cNvPr id="19" name="Graphic 40">
            <a:extLst>
              <a:ext uri="{FF2B5EF4-FFF2-40B4-BE49-F238E27FC236}">
                <a16:creationId xmlns:a16="http://schemas.microsoft.com/office/drawing/2014/main" id="{A8A2C5E4-3D67-47B7-AB5F-CD4FCC691103}"/>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5039230" y="4059903"/>
            <a:ext cx="719709" cy="849063"/>
          </a:xfrm>
          <a:prstGeom prst="rect">
            <a:avLst/>
          </a:prstGeom>
        </p:spPr>
      </p:pic>
      <p:pic>
        <p:nvPicPr>
          <p:cNvPr id="20" name="Graphic 41">
            <a:extLst>
              <a:ext uri="{FF2B5EF4-FFF2-40B4-BE49-F238E27FC236}">
                <a16:creationId xmlns:a16="http://schemas.microsoft.com/office/drawing/2014/main" id="{097DCA1B-C8FB-4895-8F4C-47DD63173E6D}"/>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6077779" y="4227419"/>
            <a:ext cx="849063" cy="636797"/>
          </a:xfrm>
          <a:prstGeom prst="rect">
            <a:avLst/>
          </a:prstGeom>
        </p:spPr>
      </p:pic>
      <p:grpSp>
        <p:nvGrpSpPr>
          <p:cNvPr id="21" name="Group 20">
            <a:extLst>
              <a:ext uri="{FF2B5EF4-FFF2-40B4-BE49-F238E27FC236}">
                <a16:creationId xmlns:a16="http://schemas.microsoft.com/office/drawing/2014/main" id="{3AC4D0E7-5C9B-494B-A486-69CE950B7928}"/>
              </a:ext>
            </a:extLst>
          </p:cNvPr>
          <p:cNvGrpSpPr/>
          <p:nvPr/>
        </p:nvGrpSpPr>
        <p:grpSpPr>
          <a:xfrm>
            <a:off x="8288089" y="1532013"/>
            <a:ext cx="3065711" cy="876265"/>
            <a:chOff x="8288089" y="1532013"/>
            <a:chExt cx="3065711" cy="876265"/>
          </a:xfrm>
        </p:grpSpPr>
        <p:pic>
          <p:nvPicPr>
            <p:cNvPr id="22" name="Graphic 21">
              <a:extLst>
                <a:ext uri="{FF2B5EF4-FFF2-40B4-BE49-F238E27FC236}">
                  <a16:creationId xmlns:a16="http://schemas.microsoft.com/office/drawing/2014/main" id="{C27B2525-75EC-4C4A-B2AC-9EABF3B6D0F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p:blipFill>
          <p:spPr>
            <a:xfrm>
              <a:off x="8288089" y="1559215"/>
              <a:ext cx="849063" cy="849063"/>
            </a:xfrm>
            <a:prstGeom prst="rect">
              <a:avLst/>
            </a:prstGeom>
          </p:spPr>
        </p:pic>
        <p:pic>
          <p:nvPicPr>
            <p:cNvPr id="23" name="Graphic 22">
              <a:extLst>
                <a:ext uri="{FF2B5EF4-FFF2-40B4-BE49-F238E27FC236}">
                  <a16:creationId xmlns:a16="http://schemas.microsoft.com/office/drawing/2014/main" id="{48BF5D1C-C48B-4AB5-80C7-554C154D65EE}"/>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9396413" y="1545614"/>
              <a:ext cx="849063" cy="849063"/>
            </a:xfrm>
            <a:prstGeom prst="rect">
              <a:avLst/>
            </a:prstGeom>
          </p:spPr>
        </p:pic>
        <p:pic>
          <p:nvPicPr>
            <p:cNvPr id="24" name="Graphic 23">
              <a:extLst>
                <a:ext uri="{FF2B5EF4-FFF2-40B4-BE49-F238E27FC236}">
                  <a16:creationId xmlns:a16="http://schemas.microsoft.com/office/drawing/2014/main" id="{8B99DF27-C871-4B92-A232-489049AF6E3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0504737" y="1532013"/>
              <a:ext cx="849063" cy="849063"/>
            </a:xfrm>
            <a:prstGeom prst="rect">
              <a:avLst/>
            </a:prstGeom>
          </p:spPr>
        </p:pic>
      </p:grpSp>
      <p:sp>
        <p:nvSpPr>
          <p:cNvPr id="25" name="Rectangle: Rounded Corners 24">
            <a:extLst>
              <a:ext uri="{FF2B5EF4-FFF2-40B4-BE49-F238E27FC236}">
                <a16:creationId xmlns:a16="http://schemas.microsoft.com/office/drawing/2014/main" id="{224B46E5-FB97-4922-BE2A-7B3563ECF72C}"/>
              </a:ext>
            </a:extLst>
          </p:cNvPr>
          <p:cNvSpPr/>
          <p:nvPr/>
        </p:nvSpPr>
        <p:spPr>
          <a:xfrm>
            <a:off x="8288089" y="2754433"/>
            <a:ext cx="3065711" cy="811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Third Party Bindings</a:t>
            </a:r>
          </a:p>
        </p:txBody>
      </p:sp>
      <p:sp>
        <p:nvSpPr>
          <p:cNvPr id="26" name="Rectangle: Rounded Corners 25">
            <a:extLst>
              <a:ext uri="{FF2B5EF4-FFF2-40B4-BE49-F238E27FC236}">
                <a16:creationId xmlns:a16="http://schemas.microsoft.com/office/drawing/2014/main" id="{17451D25-93F0-4CDA-97B6-0BF5C6FAD1D0}"/>
              </a:ext>
            </a:extLst>
          </p:cNvPr>
          <p:cNvSpPr/>
          <p:nvPr/>
        </p:nvSpPr>
        <p:spPr>
          <a:xfrm>
            <a:off x="8288089" y="3911775"/>
            <a:ext cx="3065711" cy="811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Custom Bindings</a:t>
            </a:r>
          </a:p>
        </p:txBody>
      </p:sp>
    </p:spTree>
    <p:extLst>
      <p:ext uri="{BB962C8B-B14F-4D97-AF65-F5344CB8AC3E}">
        <p14:creationId xmlns:p14="http://schemas.microsoft.com/office/powerpoint/2010/main" val="8100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E4F06-2696-4A10-BD68-FFC89253CA59}"/>
              </a:ext>
            </a:extLst>
          </p:cNvPr>
          <p:cNvSpPr>
            <a:spLocks noGrp="1"/>
          </p:cNvSpPr>
          <p:nvPr>
            <p:ph type="title"/>
          </p:nvPr>
        </p:nvSpPr>
        <p:spPr/>
        <p:txBody>
          <a:bodyPr/>
          <a:lstStyle/>
          <a:p>
            <a:r>
              <a:rPr lang="en-US" dirty="0"/>
              <a:t>Durable Functions</a:t>
            </a:r>
          </a:p>
        </p:txBody>
      </p:sp>
      <p:sp>
        <p:nvSpPr>
          <p:cNvPr id="3" name="Text Placeholder 2">
            <a:extLst>
              <a:ext uri="{FF2B5EF4-FFF2-40B4-BE49-F238E27FC236}">
                <a16:creationId xmlns:a16="http://schemas.microsoft.com/office/drawing/2014/main" id="{98FC6F8D-FC70-41B9-BE65-F6A67C69A5F8}"/>
              </a:ext>
            </a:extLst>
          </p:cNvPr>
          <p:cNvSpPr>
            <a:spLocks noGrp="1"/>
          </p:cNvSpPr>
          <p:nvPr>
            <p:ph type="body" idx="1"/>
          </p:nvPr>
        </p:nvSpPr>
        <p:spPr/>
        <p:txBody>
          <a:bodyPr/>
          <a:lstStyle/>
          <a:p>
            <a:r>
              <a:rPr lang="en-US" dirty="0"/>
              <a:t>Beyond Hello World: Getting Deeper into Azure Functions</a:t>
            </a:r>
          </a:p>
        </p:txBody>
      </p:sp>
    </p:spTree>
    <p:extLst>
      <p:ext uri="{BB962C8B-B14F-4D97-AF65-F5344CB8AC3E}">
        <p14:creationId xmlns:p14="http://schemas.microsoft.com/office/powerpoint/2010/main" val="1282479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A4BAB-C3DA-49FE-8F5F-458136E7A35C}"/>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38BDE838-59BE-46A6-A940-E882D2F561F8}"/>
              </a:ext>
            </a:extLst>
          </p:cNvPr>
          <p:cNvSpPr txBox="1"/>
          <p:nvPr/>
        </p:nvSpPr>
        <p:spPr>
          <a:xfrm>
            <a:off x="212690" y="2100107"/>
            <a:ext cx="11766620" cy="1446550"/>
          </a:xfrm>
          <a:prstGeom prst="rect">
            <a:avLst/>
          </a:prstGeom>
          <a:noFill/>
        </p:spPr>
        <p:txBody>
          <a:bodyPr wrap="square" rtlCol="0">
            <a:spAutoFit/>
          </a:bodyPr>
          <a:lstStyle/>
          <a:p>
            <a:pPr algn="ctr"/>
            <a:r>
              <a:rPr lang="en-US" sz="8800" dirty="0">
                <a:solidFill>
                  <a:srgbClr val="441D62"/>
                </a:solidFill>
                <a:latin typeface="Kamerik205 8" panose="020B0803030600020004" pitchFamily="34" charset="0"/>
              </a:rPr>
              <a:t>Stateful Functions?</a:t>
            </a:r>
          </a:p>
        </p:txBody>
      </p:sp>
      <p:sp>
        <p:nvSpPr>
          <p:cNvPr id="4" name="TextBox 3">
            <a:extLst>
              <a:ext uri="{FF2B5EF4-FFF2-40B4-BE49-F238E27FC236}">
                <a16:creationId xmlns:a16="http://schemas.microsoft.com/office/drawing/2014/main" id="{4D33BB6C-CCAB-4E97-A02D-793664366915}"/>
              </a:ext>
            </a:extLst>
          </p:cNvPr>
          <p:cNvSpPr txBox="1"/>
          <p:nvPr/>
        </p:nvSpPr>
        <p:spPr>
          <a:xfrm>
            <a:off x="212690" y="2269384"/>
            <a:ext cx="11766620" cy="1107996"/>
          </a:xfrm>
          <a:prstGeom prst="rect">
            <a:avLst/>
          </a:prstGeom>
          <a:noFill/>
        </p:spPr>
        <p:txBody>
          <a:bodyPr wrap="square" rtlCol="0">
            <a:spAutoFit/>
          </a:bodyPr>
          <a:lstStyle/>
          <a:p>
            <a:pPr algn="ctr"/>
            <a:r>
              <a:rPr lang="en-US" sz="6600" dirty="0">
                <a:solidFill>
                  <a:srgbClr val="441D62"/>
                </a:solidFill>
                <a:latin typeface="Kamerik205 8" panose="020B0803030600020004" pitchFamily="34" charset="0"/>
              </a:rPr>
              <a:t>Orchestrated Workflows</a:t>
            </a:r>
          </a:p>
        </p:txBody>
      </p:sp>
    </p:spTree>
    <p:extLst>
      <p:ext uri="{BB962C8B-B14F-4D97-AF65-F5344CB8AC3E}">
        <p14:creationId xmlns:p14="http://schemas.microsoft.com/office/powerpoint/2010/main" val="136338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style.rotation</p:attrName>
                                        </p:attrNameLst>
                                      </p:cBhvr>
                                      <p:tavLst>
                                        <p:tav tm="0">
                                          <p:val>
                                            <p:fltVal val="720"/>
                                          </p:val>
                                        </p:tav>
                                        <p:tav tm="100000">
                                          <p:val>
                                            <p:fltVal val="0"/>
                                          </p:val>
                                        </p:tav>
                                      </p:tavLst>
                                    </p:anim>
                                    <p:anim calcmode="lin" valueType="num">
                                      <p:cBhvr>
                                        <p:cTn id="9" dur="2000" fill="hold"/>
                                        <p:tgtEl>
                                          <p:spTgt spid="3"/>
                                        </p:tgtEl>
                                        <p:attrNameLst>
                                          <p:attrName>ppt_h</p:attrName>
                                        </p:attrNameLst>
                                      </p:cBhvr>
                                      <p:tavLst>
                                        <p:tav tm="0">
                                          <p:val>
                                            <p:fltVal val="0"/>
                                          </p:val>
                                        </p:tav>
                                        <p:tav tm="100000">
                                          <p:val>
                                            <p:strVal val="#ppt_h"/>
                                          </p:val>
                                        </p:tav>
                                      </p:tavLst>
                                    </p:anim>
                                    <p:anim calcmode="lin" valueType="num">
                                      <p:cBhvr>
                                        <p:cTn id="10" dur="2000" fill="hold"/>
                                        <p:tgtEl>
                                          <p:spTgt spid="3"/>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xit" presetSubtype="0" fill="hold" grpId="1" nodeType="clickEffect">
                                  <p:stCondLst>
                                    <p:cond delay="0"/>
                                  </p:stCondLst>
                                  <p:childTnLst>
                                    <p:animEffect transition="out" filter="fade">
                                      <p:cBhvr>
                                        <p:cTn id="14" dur="1000"/>
                                        <p:tgtEl>
                                          <p:spTgt spid="3"/>
                                        </p:tgtEl>
                                      </p:cBhvr>
                                    </p:animEffect>
                                    <p:anim calcmode="lin" valueType="num">
                                      <p:cBhvr>
                                        <p:cTn id="15" dur="1000"/>
                                        <p:tgtEl>
                                          <p:spTgt spid="3"/>
                                        </p:tgtEl>
                                        <p:attrNameLst>
                                          <p:attrName>ppt_x</p:attrName>
                                        </p:attrNameLst>
                                      </p:cBhvr>
                                      <p:tavLst>
                                        <p:tav tm="0">
                                          <p:val>
                                            <p:strVal val="ppt_x"/>
                                          </p:val>
                                        </p:tav>
                                        <p:tav tm="100000">
                                          <p:val>
                                            <p:strVal val="ppt_x"/>
                                          </p:val>
                                        </p:tav>
                                      </p:tavLst>
                                    </p:anim>
                                    <p:anim calcmode="lin" valueType="num">
                                      <p:cBhvr>
                                        <p:cTn id="16" dur="100" decel="100000"/>
                                        <p:tgtEl>
                                          <p:spTgt spid="3"/>
                                        </p:tgtEl>
                                        <p:attrNameLst>
                                          <p:attrName>ppt_y</p:attrName>
                                        </p:attrNameLst>
                                      </p:cBhvr>
                                      <p:tavLst>
                                        <p:tav tm="0">
                                          <p:val>
                                            <p:strVal val="ppt_y"/>
                                          </p:val>
                                        </p:tav>
                                        <p:tav tm="100000">
                                          <p:val>
                                            <p:strVal val="ppt_y-.03"/>
                                          </p:val>
                                        </p:tav>
                                      </p:tavLst>
                                    </p:anim>
                                    <p:anim calcmode="lin" valueType="num">
                                      <p:cBhvr>
                                        <p:cTn id="17" dur="900" accel="100000">
                                          <p:stCondLst>
                                            <p:cond delay="100"/>
                                          </p:stCondLst>
                                        </p:cTn>
                                        <p:tgtEl>
                                          <p:spTgt spid="3"/>
                                        </p:tgtEl>
                                        <p:attrNameLst>
                                          <p:attrName>ppt_y</p:attrName>
                                        </p:attrNameLst>
                                      </p:cBhvr>
                                      <p:tavLst>
                                        <p:tav tm="0">
                                          <p:val>
                                            <p:strVal val="ppt_y"/>
                                          </p:val>
                                        </p:tav>
                                        <p:tav tm="100000">
                                          <p:val>
                                            <p:strVal val="ppt_y+1"/>
                                          </p:val>
                                        </p:tav>
                                      </p:tavLst>
                                    </p:anim>
                                    <p:set>
                                      <p:cBhvr>
                                        <p:cTn id="18" dur="1" fill="hold">
                                          <p:stCondLst>
                                            <p:cond delay="999"/>
                                          </p:stCondLst>
                                        </p:cTn>
                                        <p:tgtEl>
                                          <p:spTgt spid="3"/>
                                        </p:tgtEl>
                                        <p:attrNameLst>
                                          <p:attrName>style.visibility</p:attrName>
                                        </p:attrNameLst>
                                      </p:cBhvr>
                                      <p:to>
                                        <p:strVal val="hidden"/>
                                      </p:to>
                                    </p:se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F85A8ED-0878-590B-73B5-2BEE9F896D6B}"/>
              </a:ext>
            </a:extLst>
          </p:cNvPr>
          <p:cNvSpPr/>
          <p:nvPr/>
        </p:nvSpPr>
        <p:spPr>
          <a:xfrm>
            <a:off x="766119" y="2190317"/>
            <a:ext cx="10939848" cy="217478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D25E5075-B16D-46BE-89A9-A22243F368E3}"/>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F19F775A-5B22-4B9D-8E31-E4194C27F319}"/>
              </a:ext>
            </a:extLst>
          </p:cNvPr>
          <p:cNvSpPr txBox="1"/>
          <p:nvPr/>
        </p:nvSpPr>
        <p:spPr>
          <a:xfrm>
            <a:off x="838200" y="1182695"/>
            <a:ext cx="5541838" cy="646331"/>
          </a:xfrm>
          <a:prstGeom prst="rect">
            <a:avLst/>
          </a:prstGeom>
          <a:noFill/>
        </p:spPr>
        <p:txBody>
          <a:bodyPr wrap="none" rtlCol="0">
            <a:spAutoFit/>
          </a:bodyPr>
          <a:lstStyle/>
          <a:p>
            <a:r>
              <a:rPr lang="en-US" sz="3600" dirty="0">
                <a:solidFill>
                  <a:srgbClr val="093444"/>
                </a:solidFill>
              </a:rPr>
              <a:t>Patterns – Function Chaining</a:t>
            </a:r>
          </a:p>
        </p:txBody>
      </p:sp>
      <p:sp>
        <p:nvSpPr>
          <p:cNvPr id="4" name="Flowchart: Magnetic Disk 3">
            <a:extLst>
              <a:ext uri="{FF2B5EF4-FFF2-40B4-BE49-F238E27FC236}">
                <a16:creationId xmlns:a16="http://schemas.microsoft.com/office/drawing/2014/main" id="{752C782A-4B3D-4358-84D3-FDD3A85EEB02}"/>
              </a:ext>
            </a:extLst>
          </p:cNvPr>
          <p:cNvSpPr/>
          <p:nvPr/>
        </p:nvSpPr>
        <p:spPr>
          <a:xfrm>
            <a:off x="2857674" y="2619488"/>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7157B27A-CA81-4C86-AA3A-FDD93299BB2F}"/>
              </a:ext>
            </a:extLst>
          </p:cNvPr>
          <p:cNvSpPr/>
          <p:nvPr/>
        </p:nvSpPr>
        <p:spPr>
          <a:xfrm>
            <a:off x="5824760" y="2619488"/>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FC86A152-AC9F-4053-A434-F5BD2C759B35}"/>
              </a:ext>
            </a:extLst>
          </p:cNvPr>
          <p:cNvSpPr/>
          <p:nvPr/>
        </p:nvSpPr>
        <p:spPr>
          <a:xfrm>
            <a:off x="8795311" y="2619486"/>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0B3E95AD-D2AA-411A-B55F-E2F76153FE78}"/>
              </a:ext>
            </a:extLst>
          </p:cNvPr>
          <p:cNvSpPr/>
          <p:nvPr/>
        </p:nvSpPr>
        <p:spPr>
          <a:xfrm>
            <a:off x="2300438" y="303517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BCADB51F-F470-4E44-93E0-4881FC8A2DC1}"/>
              </a:ext>
            </a:extLst>
          </p:cNvPr>
          <p:cNvSpPr/>
          <p:nvPr/>
        </p:nvSpPr>
        <p:spPr>
          <a:xfrm>
            <a:off x="3540039" y="3025549"/>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B4D8C939-ECA1-4884-BEAD-D3FCB9D626B0}"/>
              </a:ext>
            </a:extLst>
          </p:cNvPr>
          <p:cNvSpPr/>
          <p:nvPr/>
        </p:nvSpPr>
        <p:spPr>
          <a:xfrm>
            <a:off x="5277547" y="303517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CE4F65EA-81DE-428B-8CE6-DF448DC36658}"/>
              </a:ext>
            </a:extLst>
          </p:cNvPr>
          <p:cNvSpPr/>
          <p:nvPr/>
        </p:nvSpPr>
        <p:spPr>
          <a:xfrm>
            <a:off x="6495370" y="3025549"/>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3ADAAF12-6488-4853-840E-2E1D05A3BD54}"/>
              </a:ext>
            </a:extLst>
          </p:cNvPr>
          <p:cNvSpPr/>
          <p:nvPr/>
        </p:nvSpPr>
        <p:spPr>
          <a:xfrm>
            <a:off x="8249830" y="303517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5CD8003D-828C-4DAE-89D4-20C77187D371}"/>
              </a:ext>
            </a:extLst>
          </p:cNvPr>
          <p:cNvSpPr/>
          <p:nvPr/>
        </p:nvSpPr>
        <p:spPr>
          <a:xfrm>
            <a:off x="9477676" y="3035173"/>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6D422A6-C6EB-4793-969C-D4D6F32865C3}"/>
              </a:ext>
            </a:extLst>
          </p:cNvPr>
          <p:cNvGrpSpPr/>
          <p:nvPr/>
        </p:nvGrpSpPr>
        <p:grpSpPr>
          <a:xfrm>
            <a:off x="1106679" y="2619488"/>
            <a:ext cx="1073919" cy="1535581"/>
            <a:chOff x="1106679" y="2619488"/>
            <a:chExt cx="1073919" cy="1535581"/>
          </a:xfrm>
        </p:grpSpPr>
        <p:pic>
          <p:nvPicPr>
            <p:cNvPr id="14" name="Graphic 13">
              <a:extLst>
                <a:ext uri="{FF2B5EF4-FFF2-40B4-BE49-F238E27FC236}">
                  <a16:creationId xmlns:a16="http://schemas.microsoft.com/office/drawing/2014/main" id="{B83796CC-2205-4F08-B628-E5BCDAE11A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6679" y="2619488"/>
              <a:ext cx="1073919" cy="1073919"/>
            </a:xfrm>
            <a:prstGeom prst="rect">
              <a:avLst/>
            </a:prstGeom>
          </p:spPr>
        </p:pic>
        <p:sp>
          <p:nvSpPr>
            <p:cNvPr id="15" name="TextBox 14">
              <a:extLst>
                <a:ext uri="{FF2B5EF4-FFF2-40B4-BE49-F238E27FC236}">
                  <a16:creationId xmlns:a16="http://schemas.microsoft.com/office/drawing/2014/main" id="{25BEF8EC-E1DD-4018-95F7-2A00311ECEA4}"/>
                </a:ext>
              </a:extLst>
            </p:cNvPr>
            <p:cNvSpPr txBox="1"/>
            <p:nvPr/>
          </p:nvSpPr>
          <p:spPr>
            <a:xfrm>
              <a:off x="1401295" y="3693404"/>
              <a:ext cx="481222" cy="461665"/>
            </a:xfrm>
            <a:prstGeom prst="rect">
              <a:avLst/>
            </a:prstGeom>
            <a:noFill/>
          </p:spPr>
          <p:txBody>
            <a:bodyPr wrap="none" rtlCol="0">
              <a:spAutoFit/>
            </a:bodyPr>
            <a:lstStyle/>
            <a:p>
              <a:r>
                <a:rPr lang="en-US" sz="2400" dirty="0"/>
                <a:t>F1</a:t>
              </a:r>
            </a:p>
          </p:txBody>
        </p:sp>
      </p:grpSp>
      <p:grpSp>
        <p:nvGrpSpPr>
          <p:cNvPr id="16" name="Group 15">
            <a:extLst>
              <a:ext uri="{FF2B5EF4-FFF2-40B4-BE49-F238E27FC236}">
                <a16:creationId xmlns:a16="http://schemas.microsoft.com/office/drawing/2014/main" id="{E66FD6B9-BB1E-44C3-91EA-A4B068F6897F}"/>
              </a:ext>
            </a:extLst>
          </p:cNvPr>
          <p:cNvGrpSpPr/>
          <p:nvPr/>
        </p:nvGrpSpPr>
        <p:grpSpPr>
          <a:xfrm>
            <a:off x="4073765" y="2619487"/>
            <a:ext cx="1073919" cy="1535582"/>
            <a:chOff x="4073765" y="2619487"/>
            <a:chExt cx="1073919" cy="1535582"/>
          </a:xfrm>
        </p:grpSpPr>
        <p:pic>
          <p:nvPicPr>
            <p:cNvPr id="17" name="Graphic 16">
              <a:extLst>
                <a:ext uri="{FF2B5EF4-FFF2-40B4-BE49-F238E27FC236}">
                  <a16:creationId xmlns:a16="http://schemas.microsoft.com/office/drawing/2014/main" id="{53A3A5A2-D683-4ABD-8382-F4EEC1924E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73765" y="2619487"/>
              <a:ext cx="1073919" cy="1073919"/>
            </a:xfrm>
            <a:prstGeom prst="rect">
              <a:avLst/>
            </a:prstGeom>
          </p:spPr>
        </p:pic>
        <p:sp>
          <p:nvSpPr>
            <p:cNvPr id="18" name="TextBox 17">
              <a:extLst>
                <a:ext uri="{FF2B5EF4-FFF2-40B4-BE49-F238E27FC236}">
                  <a16:creationId xmlns:a16="http://schemas.microsoft.com/office/drawing/2014/main" id="{D3E2270B-1C04-4319-B32B-631FAC322B43}"/>
                </a:ext>
              </a:extLst>
            </p:cNvPr>
            <p:cNvSpPr txBox="1"/>
            <p:nvPr/>
          </p:nvSpPr>
          <p:spPr>
            <a:xfrm>
              <a:off x="4370113" y="3693404"/>
              <a:ext cx="481222" cy="461665"/>
            </a:xfrm>
            <a:prstGeom prst="rect">
              <a:avLst/>
            </a:prstGeom>
            <a:noFill/>
          </p:spPr>
          <p:txBody>
            <a:bodyPr wrap="none" rtlCol="0">
              <a:spAutoFit/>
            </a:bodyPr>
            <a:lstStyle/>
            <a:p>
              <a:r>
                <a:rPr lang="en-US" sz="2400" dirty="0"/>
                <a:t>F2</a:t>
              </a:r>
            </a:p>
          </p:txBody>
        </p:sp>
      </p:grpSp>
      <p:grpSp>
        <p:nvGrpSpPr>
          <p:cNvPr id="19" name="Group 18">
            <a:extLst>
              <a:ext uri="{FF2B5EF4-FFF2-40B4-BE49-F238E27FC236}">
                <a16:creationId xmlns:a16="http://schemas.microsoft.com/office/drawing/2014/main" id="{B56DC311-3399-4E48-A49B-2967660A86D5}"/>
              </a:ext>
            </a:extLst>
          </p:cNvPr>
          <p:cNvGrpSpPr/>
          <p:nvPr/>
        </p:nvGrpSpPr>
        <p:grpSpPr>
          <a:xfrm>
            <a:off x="7044316" y="2619486"/>
            <a:ext cx="1073919" cy="1535582"/>
            <a:chOff x="7044316" y="2619486"/>
            <a:chExt cx="1073919" cy="1535582"/>
          </a:xfrm>
        </p:grpSpPr>
        <p:pic>
          <p:nvPicPr>
            <p:cNvPr id="20" name="Graphic 19">
              <a:extLst>
                <a:ext uri="{FF2B5EF4-FFF2-40B4-BE49-F238E27FC236}">
                  <a16:creationId xmlns:a16="http://schemas.microsoft.com/office/drawing/2014/main" id="{D5796297-F4DD-4A8C-8F2A-8DF39DF5CD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44316" y="2619486"/>
              <a:ext cx="1073919" cy="1073919"/>
            </a:xfrm>
            <a:prstGeom prst="rect">
              <a:avLst/>
            </a:prstGeom>
          </p:spPr>
        </p:pic>
        <p:sp>
          <p:nvSpPr>
            <p:cNvPr id="21" name="TextBox 20">
              <a:extLst>
                <a:ext uri="{FF2B5EF4-FFF2-40B4-BE49-F238E27FC236}">
                  <a16:creationId xmlns:a16="http://schemas.microsoft.com/office/drawing/2014/main" id="{2BB800E3-96A2-4BE2-B8D4-1BDA9867ADA8}"/>
                </a:ext>
              </a:extLst>
            </p:cNvPr>
            <p:cNvSpPr txBox="1"/>
            <p:nvPr/>
          </p:nvSpPr>
          <p:spPr>
            <a:xfrm>
              <a:off x="7340664" y="3693403"/>
              <a:ext cx="481222" cy="461665"/>
            </a:xfrm>
            <a:prstGeom prst="rect">
              <a:avLst/>
            </a:prstGeom>
            <a:noFill/>
          </p:spPr>
          <p:txBody>
            <a:bodyPr wrap="none" rtlCol="0">
              <a:spAutoFit/>
            </a:bodyPr>
            <a:lstStyle/>
            <a:p>
              <a:r>
                <a:rPr lang="en-US" sz="2400" dirty="0"/>
                <a:t>F3</a:t>
              </a:r>
            </a:p>
          </p:txBody>
        </p:sp>
      </p:grpSp>
      <p:grpSp>
        <p:nvGrpSpPr>
          <p:cNvPr id="22" name="Group 21">
            <a:extLst>
              <a:ext uri="{FF2B5EF4-FFF2-40B4-BE49-F238E27FC236}">
                <a16:creationId xmlns:a16="http://schemas.microsoft.com/office/drawing/2014/main" id="{D2E6549A-E1A1-4341-A86F-5EE8EA7E8FAA}"/>
              </a:ext>
            </a:extLst>
          </p:cNvPr>
          <p:cNvGrpSpPr/>
          <p:nvPr/>
        </p:nvGrpSpPr>
        <p:grpSpPr>
          <a:xfrm>
            <a:off x="10011402" y="2619485"/>
            <a:ext cx="1073919" cy="1535582"/>
            <a:chOff x="10011402" y="2619485"/>
            <a:chExt cx="1073919" cy="1535582"/>
          </a:xfrm>
        </p:grpSpPr>
        <p:pic>
          <p:nvPicPr>
            <p:cNvPr id="23" name="Graphic 22">
              <a:extLst>
                <a:ext uri="{FF2B5EF4-FFF2-40B4-BE49-F238E27FC236}">
                  <a16:creationId xmlns:a16="http://schemas.microsoft.com/office/drawing/2014/main" id="{37A71AF7-7FEC-43A5-B3B2-B78B12C4DC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1402" y="2619485"/>
              <a:ext cx="1073919" cy="1073919"/>
            </a:xfrm>
            <a:prstGeom prst="rect">
              <a:avLst/>
            </a:prstGeom>
          </p:spPr>
        </p:pic>
        <p:sp>
          <p:nvSpPr>
            <p:cNvPr id="24" name="TextBox 23">
              <a:extLst>
                <a:ext uri="{FF2B5EF4-FFF2-40B4-BE49-F238E27FC236}">
                  <a16:creationId xmlns:a16="http://schemas.microsoft.com/office/drawing/2014/main" id="{19DA5D1C-4413-4B08-9FF1-5A92D035D6FC}"/>
                </a:ext>
              </a:extLst>
            </p:cNvPr>
            <p:cNvSpPr txBox="1"/>
            <p:nvPr/>
          </p:nvSpPr>
          <p:spPr>
            <a:xfrm>
              <a:off x="10307750" y="3693402"/>
              <a:ext cx="481222" cy="461665"/>
            </a:xfrm>
            <a:prstGeom prst="rect">
              <a:avLst/>
            </a:prstGeom>
            <a:noFill/>
          </p:spPr>
          <p:txBody>
            <a:bodyPr wrap="none" rtlCol="0">
              <a:spAutoFit/>
            </a:bodyPr>
            <a:lstStyle/>
            <a:p>
              <a:r>
                <a:rPr lang="en-US" sz="2400" dirty="0"/>
                <a:t>F4</a:t>
              </a:r>
            </a:p>
          </p:txBody>
        </p:sp>
      </p:grpSp>
    </p:spTree>
    <p:extLst>
      <p:ext uri="{BB962C8B-B14F-4D97-AF65-F5344CB8AC3E}">
        <p14:creationId xmlns:p14="http://schemas.microsoft.com/office/powerpoint/2010/main" val="20907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left)">
                                      <p:cBhvr>
                                        <p:cTn id="43" dur="500"/>
                                        <p:tgtEl>
                                          <p:spTgt spid="11"/>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500"/>
                                        <p:tgtEl>
                                          <p:spTgt spid="1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77DC7-6A0B-435D-BB74-FE3B52D6D2D8}"/>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FD9D3203-EC99-48F4-88EB-2227E7135E30}"/>
              </a:ext>
            </a:extLst>
          </p:cNvPr>
          <p:cNvSpPr txBox="1"/>
          <p:nvPr/>
        </p:nvSpPr>
        <p:spPr>
          <a:xfrm>
            <a:off x="838200" y="1182695"/>
            <a:ext cx="5541838" cy="646331"/>
          </a:xfrm>
          <a:prstGeom prst="rect">
            <a:avLst/>
          </a:prstGeom>
          <a:noFill/>
        </p:spPr>
        <p:txBody>
          <a:bodyPr wrap="none" rtlCol="0">
            <a:spAutoFit/>
          </a:bodyPr>
          <a:lstStyle/>
          <a:p>
            <a:r>
              <a:rPr lang="en-US" sz="3600" dirty="0">
                <a:solidFill>
                  <a:schemeClr val="tx2">
                    <a:lumMod val="75000"/>
                  </a:schemeClr>
                </a:solidFill>
              </a:rPr>
              <a:t>Patterns – Function Chaining</a:t>
            </a:r>
          </a:p>
        </p:txBody>
      </p:sp>
      <p:pic>
        <p:nvPicPr>
          <p:cNvPr id="4" name="Picture 3">
            <a:extLst>
              <a:ext uri="{FF2B5EF4-FFF2-40B4-BE49-F238E27FC236}">
                <a16:creationId xmlns:a16="http://schemas.microsoft.com/office/drawing/2014/main" id="{93ED1CD6-C2D7-4015-BF70-0F9CE051B1BF}"/>
              </a:ext>
            </a:extLst>
          </p:cNvPr>
          <p:cNvPicPr>
            <a:picLocks noChangeAspect="1"/>
          </p:cNvPicPr>
          <p:nvPr/>
        </p:nvPicPr>
        <p:blipFill>
          <a:blip r:embed="rId3"/>
          <a:stretch>
            <a:fillRect/>
          </a:stretch>
        </p:blipFill>
        <p:spPr>
          <a:xfrm>
            <a:off x="838200" y="1819050"/>
            <a:ext cx="9412458" cy="3856255"/>
          </a:xfrm>
          <a:prstGeom prst="rect">
            <a:avLst/>
          </a:prstGeom>
        </p:spPr>
      </p:pic>
    </p:spTree>
    <p:extLst>
      <p:ext uri="{BB962C8B-B14F-4D97-AF65-F5344CB8AC3E}">
        <p14:creationId xmlns:p14="http://schemas.microsoft.com/office/powerpoint/2010/main" val="2777464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09A5A-B644-4012-871F-D84B93D58BC2}"/>
              </a:ext>
            </a:extLst>
          </p:cNvPr>
          <p:cNvSpPr>
            <a:spLocks noGrp="1"/>
          </p:cNvSpPr>
          <p:nvPr>
            <p:ph type="title"/>
          </p:nvPr>
        </p:nvSpPr>
        <p:spPr/>
        <p:txBody>
          <a:bodyPr/>
          <a:lstStyle/>
          <a:p>
            <a:r>
              <a:rPr lang="en-US" dirty="0"/>
              <a:t>Microsoft Azure Serverless Offerings &amp; Tools</a:t>
            </a:r>
          </a:p>
        </p:txBody>
      </p:sp>
      <p:sp>
        <p:nvSpPr>
          <p:cNvPr id="3" name="Text Placeholder 2">
            <a:extLst>
              <a:ext uri="{FF2B5EF4-FFF2-40B4-BE49-F238E27FC236}">
                <a16:creationId xmlns:a16="http://schemas.microsoft.com/office/drawing/2014/main" id="{3088B4A3-8C38-4B78-829E-28E091EEEF48}"/>
              </a:ext>
            </a:extLst>
          </p:cNvPr>
          <p:cNvSpPr>
            <a:spLocks noGrp="1"/>
          </p:cNvSpPr>
          <p:nvPr>
            <p:ph type="body" idx="1"/>
          </p:nvPr>
        </p:nvSpPr>
        <p:spPr/>
        <p:txBody>
          <a:bodyPr/>
          <a:lstStyle/>
          <a:p>
            <a:r>
              <a:rPr lang="en-US" dirty="0"/>
              <a:t>Beyond Hello World: Getting Deeper into Azure Functions</a:t>
            </a:r>
          </a:p>
        </p:txBody>
      </p:sp>
    </p:spTree>
    <p:extLst>
      <p:ext uri="{BB962C8B-B14F-4D97-AF65-F5344CB8AC3E}">
        <p14:creationId xmlns:p14="http://schemas.microsoft.com/office/powerpoint/2010/main" val="2574903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660D333-4AA6-EFC0-CAAA-6896C6D83D10}"/>
              </a:ext>
            </a:extLst>
          </p:cNvPr>
          <p:cNvSpPr/>
          <p:nvPr/>
        </p:nvSpPr>
        <p:spPr>
          <a:xfrm>
            <a:off x="1606378" y="2018499"/>
            <a:ext cx="7825946" cy="384684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6B534649-D9BD-4B49-A650-7F2D2F6CA07C}"/>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5CFCAF29-E24A-4084-967E-7F9AE22C3EED}"/>
              </a:ext>
            </a:extLst>
          </p:cNvPr>
          <p:cNvSpPr txBox="1"/>
          <p:nvPr/>
        </p:nvSpPr>
        <p:spPr>
          <a:xfrm>
            <a:off x="838200" y="1182695"/>
            <a:ext cx="4808689" cy="646331"/>
          </a:xfrm>
          <a:prstGeom prst="rect">
            <a:avLst/>
          </a:prstGeom>
          <a:noFill/>
        </p:spPr>
        <p:txBody>
          <a:bodyPr wrap="none" rtlCol="0">
            <a:spAutoFit/>
          </a:bodyPr>
          <a:lstStyle/>
          <a:p>
            <a:r>
              <a:rPr lang="en-US" sz="3600" dirty="0">
                <a:solidFill>
                  <a:schemeClr val="tx2">
                    <a:lumMod val="75000"/>
                  </a:schemeClr>
                </a:solidFill>
              </a:rPr>
              <a:t>Patterns – Fan out/fan in</a:t>
            </a:r>
          </a:p>
        </p:txBody>
      </p:sp>
      <p:grpSp>
        <p:nvGrpSpPr>
          <p:cNvPr id="4" name="Group 3">
            <a:extLst>
              <a:ext uri="{FF2B5EF4-FFF2-40B4-BE49-F238E27FC236}">
                <a16:creationId xmlns:a16="http://schemas.microsoft.com/office/drawing/2014/main" id="{0FE11098-FD01-4840-9116-FE98351067D3}"/>
              </a:ext>
            </a:extLst>
          </p:cNvPr>
          <p:cNvGrpSpPr/>
          <p:nvPr/>
        </p:nvGrpSpPr>
        <p:grpSpPr>
          <a:xfrm>
            <a:off x="2255220" y="3211015"/>
            <a:ext cx="1073919" cy="1535581"/>
            <a:chOff x="1106679" y="2619488"/>
            <a:chExt cx="1073919" cy="1535581"/>
          </a:xfrm>
        </p:grpSpPr>
        <p:pic>
          <p:nvPicPr>
            <p:cNvPr id="5" name="Graphic 4">
              <a:extLst>
                <a:ext uri="{FF2B5EF4-FFF2-40B4-BE49-F238E27FC236}">
                  <a16:creationId xmlns:a16="http://schemas.microsoft.com/office/drawing/2014/main" id="{27A7ECC1-5FEB-455B-8798-CFD684F82D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6679" y="2619488"/>
              <a:ext cx="1073919" cy="1073919"/>
            </a:xfrm>
            <a:prstGeom prst="rect">
              <a:avLst/>
            </a:prstGeom>
          </p:spPr>
        </p:pic>
        <p:sp>
          <p:nvSpPr>
            <p:cNvPr id="6" name="TextBox 5">
              <a:extLst>
                <a:ext uri="{FF2B5EF4-FFF2-40B4-BE49-F238E27FC236}">
                  <a16:creationId xmlns:a16="http://schemas.microsoft.com/office/drawing/2014/main" id="{280B1BEB-4E35-4B49-B0B9-FE83B32C2A3F}"/>
                </a:ext>
              </a:extLst>
            </p:cNvPr>
            <p:cNvSpPr txBox="1"/>
            <p:nvPr/>
          </p:nvSpPr>
          <p:spPr>
            <a:xfrm>
              <a:off x="1401295" y="3693404"/>
              <a:ext cx="481222" cy="461665"/>
            </a:xfrm>
            <a:prstGeom prst="rect">
              <a:avLst/>
            </a:prstGeom>
            <a:noFill/>
          </p:spPr>
          <p:txBody>
            <a:bodyPr wrap="none" rtlCol="0">
              <a:spAutoFit/>
            </a:bodyPr>
            <a:lstStyle/>
            <a:p>
              <a:r>
                <a:rPr lang="en-US" sz="2400" dirty="0"/>
                <a:t>F1</a:t>
              </a:r>
            </a:p>
          </p:txBody>
        </p:sp>
      </p:grpSp>
      <p:sp>
        <p:nvSpPr>
          <p:cNvPr id="7" name="Flowchart: Magnetic Disk 6">
            <a:extLst>
              <a:ext uri="{FF2B5EF4-FFF2-40B4-BE49-F238E27FC236}">
                <a16:creationId xmlns:a16="http://schemas.microsoft.com/office/drawing/2014/main" id="{D6159CE9-4D01-478F-B429-4E989411A59C}"/>
              </a:ext>
            </a:extLst>
          </p:cNvPr>
          <p:cNvSpPr/>
          <p:nvPr/>
        </p:nvSpPr>
        <p:spPr>
          <a:xfrm>
            <a:off x="3946622" y="3291720"/>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D1F38496-53F5-418A-97B5-B8710CD64427}"/>
              </a:ext>
            </a:extLst>
          </p:cNvPr>
          <p:cNvSpPr/>
          <p:nvPr/>
        </p:nvSpPr>
        <p:spPr>
          <a:xfrm>
            <a:off x="6444041" y="3319969"/>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50AD2EC-0EE4-416A-AE20-83EDAB1B1ABB}"/>
              </a:ext>
            </a:extLst>
          </p:cNvPr>
          <p:cNvGrpSpPr/>
          <p:nvPr/>
        </p:nvGrpSpPr>
        <p:grpSpPr>
          <a:xfrm>
            <a:off x="7739685" y="3200256"/>
            <a:ext cx="1073919" cy="1535581"/>
            <a:chOff x="1106679" y="2619488"/>
            <a:chExt cx="1073919" cy="1535581"/>
          </a:xfrm>
        </p:grpSpPr>
        <p:pic>
          <p:nvPicPr>
            <p:cNvPr id="10" name="Graphic 9">
              <a:extLst>
                <a:ext uri="{FF2B5EF4-FFF2-40B4-BE49-F238E27FC236}">
                  <a16:creationId xmlns:a16="http://schemas.microsoft.com/office/drawing/2014/main" id="{6B28135A-7A89-4610-AC09-D6D0C055AF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6679" y="2619488"/>
              <a:ext cx="1073919" cy="1073919"/>
            </a:xfrm>
            <a:prstGeom prst="rect">
              <a:avLst/>
            </a:prstGeom>
          </p:spPr>
        </p:pic>
        <p:sp>
          <p:nvSpPr>
            <p:cNvPr id="11" name="TextBox 10">
              <a:extLst>
                <a:ext uri="{FF2B5EF4-FFF2-40B4-BE49-F238E27FC236}">
                  <a16:creationId xmlns:a16="http://schemas.microsoft.com/office/drawing/2014/main" id="{A434C4E3-F9C5-45AB-9CAA-21B612F5EC80}"/>
                </a:ext>
              </a:extLst>
            </p:cNvPr>
            <p:cNvSpPr txBox="1"/>
            <p:nvPr/>
          </p:nvSpPr>
          <p:spPr>
            <a:xfrm>
              <a:off x="1401295" y="3693404"/>
              <a:ext cx="481222" cy="461665"/>
            </a:xfrm>
            <a:prstGeom prst="rect">
              <a:avLst/>
            </a:prstGeom>
            <a:noFill/>
          </p:spPr>
          <p:txBody>
            <a:bodyPr wrap="none" rtlCol="0">
              <a:spAutoFit/>
            </a:bodyPr>
            <a:lstStyle/>
            <a:p>
              <a:r>
                <a:rPr lang="en-US" sz="2400" dirty="0"/>
                <a:t>F3</a:t>
              </a:r>
            </a:p>
          </p:txBody>
        </p:sp>
      </p:grpSp>
      <p:grpSp>
        <p:nvGrpSpPr>
          <p:cNvPr id="12" name="Group 11">
            <a:extLst>
              <a:ext uri="{FF2B5EF4-FFF2-40B4-BE49-F238E27FC236}">
                <a16:creationId xmlns:a16="http://schemas.microsoft.com/office/drawing/2014/main" id="{05AF40F4-939D-4602-8D8E-B2196F621906}"/>
              </a:ext>
            </a:extLst>
          </p:cNvPr>
          <p:cNvGrpSpPr/>
          <p:nvPr/>
        </p:nvGrpSpPr>
        <p:grpSpPr>
          <a:xfrm>
            <a:off x="5112626" y="2473110"/>
            <a:ext cx="791792" cy="3097305"/>
            <a:chOff x="3869533" y="2261604"/>
            <a:chExt cx="791792" cy="3097305"/>
          </a:xfrm>
        </p:grpSpPr>
        <p:pic>
          <p:nvPicPr>
            <p:cNvPr id="13" name="Graphic 12">
              <a:extLst>
                <a:ext uri="{FF2B5EF4-FFF2-40B4-BE49-F238E27FC236}">
                  <a16:creationId xmlns:a16="http://schemas.microsoft.com/office/drawing/2014/main" id="{8DB0C96A-66B6-4306-B1D3-F624CB1771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9533" y="3158025"/>
              <a:ext cx="790059" cy="790059"/>
            </a:xfrm>
            <a:prstGeom prst="rect">
              <a:avLst/>
            </a:prstGeom>
          </p:spPr>
        </p:pic>
        <p:pic>
          <p:nvPicPr>
            <p:cNvPr id="14" name="Graphic 13">
              <a:extLst>
                <a:ext uri="{FF2B5EF4-FFF2-40B4-BE49-F238E27FC236}">
                  <a16:creationId xmlns:a16="http://schemas.microsoft.com/office/drawing/2014/main" id="{E3FB739D-8B35-43F4-BEA3-CD191DE5BA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1266" y="2261604"/>
              <a:ext cx="790059" cy="790059"/>
            </a:xfrm>
            <a:prstGeom prst="rect">
              <a:avLst/>
            </a:prstGeom>
          </p:spPr>
        </p:pic>
        <p:pic>
          <p:nvPicPr>
            <p:cNvPr id="15" name="Graphic 14">
              <a:extLst>
                <a:ext uri="{FF2B5EF4-FFF2-40B4-BE49-F238E27FC236}">
                  <a16:creationId xmlns:a16="http://schemas.microsoft.com/office/drawing/2014/main" id="{A368A749-40F5-4F7A-A7FC-8FA43DB377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9534" y="4156647"/>
              <a:ext cx="790059" cy="790059"/>
            </a:xfrm>
            <a:prstGeom prst="rect">
              <a:avLst/>
            </a:prstGeom>
          </p:spPr>
        </p:pic>
        <p:sp>
          <p:nvSpPr>
            <p:cNvPr id="16" name="TextBox 15">
              <a:extLst>
                <a:ext uri="{FF2B5EF4-FFF2-40B4-BE49-F238E27FC236}">
                  <a16:creationId xmlns:a16="http://schemas.microsoft.com/office/drawing/2014/main" id="{8BD43E1B-2C7B-457B-85CF-66CEE8EDC49C}"/>
                </a:ext>
              </a:extLst>
            </p:cNvPr>
            <p:cNvSpPr txBox="1"/>
            <p:nvPr/>
          </p:nvSpPr>
          <p:spPr>
            <a:xfrm>
              <a:off x="4023951" y="4897244"/>
              <a:ext cx="481222" cy="461665"/>
            </a:xfrm>
            <a:prstGeom prst="rect">
              <a:avLst/>
            </a:prstGeom>
            <a:noFill/>
          </p:spPr>
          <p:txBody>
            <a:bodyPr wrap="none" rtlCol="0">
              <a:spAutoFit/>
            </a:bodyPr>
            <a:lstStyle/>
            <a:p>
              <a:r>
                <a:rPr lang="en-US" sz="2400" dirty="0"/>
                <a:t>F2</a:t>
              </a:r>
            </a:p>
          </p:txBody>
        </p:sp>
      </p:grpSp>
      <p:sp>
        <p:nvSpPr>
          <p:cNvPr id="17" name="Arrow: Bent 16">
            <a:extLst>
              <a:ext uri="{FF2B5EF4-FFF2-40B4-BE49-F238E27FC236}">
                <a16:creationId xmlns:a16="http://schemas.microsoft.com/office/drawing/2014/main" id="{1FDD6B40-2C59-4CB0-B4AF-14C86C79AFBC}"/>
              </a:ext>
            </a:extLst>
          </p:cNvPr>
          <p:cNvSpPr/>
          <p:nvPr/>
        </p:nvSpPr>
        <p:spPr>
          <a:xfrm flipV="1">
            <a:off x="4125333" y="4318107"/>
            <a:ext cx="790057" cy="538941"/>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Arrow: Bent 17">
            <a:extLst>
              <a:ext uri="{FF2B5EF4-FFF2-40B4-BE49-F238E27FC236}">
                <a16:creationId xmlns:a16="http://schemas.microsoft.com/office/drawing/2014/main" id="{72DC7D84-2184-45CD-8C1F-7A4B46F557E1}"/>
              </a:ext>
            </a:extLst>
          </p:cNvPr>
          <p:cNvSpPr/>
          <p:nvPr/>
        </p:nvSpPr>
        <p:spPr>
          <a:xfrm>
            <a:off x="4090608" y="2672074"/>
            <a:ext cx="790057" cy="538941"/>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 name="Arrow: Right 18">
            <a:extLst>
              <a:ext uri="{FF2B5EF4-FFF2-40B4-BE49-F238E27FC236}">
                <a16:creationId xmlns:a16="http://schemas.microsoft.com/office/drawing/2014/main" id="{630C6BAB-9043-4E25-BCAE-1EA226164D7A}"/>
              </a:ext>
            </a:extLst>
          </p:cNvPr>
          <p:cNvSpPr/>
          <p:nvPr/>
        </p:nvSpPr>
        <p:spPr>
          <a:xfrm>
            <a:off x="3426185" y="362670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ABE968E2-B138-4BFE-9BD9-FB5B03CA94FD}"/>
              </a:ext>
            </a:extLst>
          </p:cNvPr>
          <p:cNvSpPr/>
          <p:nvPr/>
        </p:nvSpPr>
        <p:spPr>
          <a:xfrm>
            <a:off x="4601540" y="3626703"/>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EE273239-7D56-4FC3-8F5E-DDD7C212D04E}"/>
              </a:ext>
            </a:extLst>
          </p:cNvPr>
          <p:cNvSpPr/>
          <p:nvPr/>
        </p:nvSpPr>
        <p:spPr>
          <a:xfrm>
            <a:off x="5997008" y="3643290"/>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FCE83AEC-1FEF-4846-9528-AD60871C221D}"/>
              </a:ext>
            </a:extLst>
          </p:cNvPr>
          <p:cNvSpPr/>
          <p:nvPr/>
        </p:nvSpPr>
        <p:spPr>
          <a:xfrm>
            <a:off x="7146869" y="3616507"/>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Bent 22">
            <a:extLst>
              <a:ext uri="{FF2B5EF4-FFF2-40B4-BE49-F238E27FC236}">
                <a16:creationId xmlns:a16="http://schemas.microsoft.com/office/drawing/2014/main" id="{A72B2CB0-E701-43C0-89D2-84B670BB78C6}"/>
              </a:ext>
            </a:extLst>
          </p:cNvPr>
          <p:cNvSpPr/>
          <p:nvPr/>
        </p:nvSpPr>
        <p:spPr>
          <a:xfrm rot="16200000" flipV="1">
            <a:off x="6149463" y="4162253"/>
            <a:ext cx="538940" cy="791688"/>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BB6FBFC8-4EA6-47BE-9FA5-6532DBDF7E23}"/>
              </a:ext>
            </a:extLst>
          </p:cNvPr>
          <p:cNvSpPr/>
          <p:nvPr/>
        </p:nvSpPr>
        <p:spPr>
          <a:xfrm rot="16200000" flipH="1" flipV="1">
            <a:off x="6133127" y="2602501"/>
            <a:ext cx="555532" cy="790059"/>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2281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par>
                          <p:cTn id="42" fill="hold">
                            <p:stCondLst>
                              <p:cond delay="2500"/>
                            </p:stCondLst>
                            <p:childTnLst>
                              <p:par>
                                <p:cTn id="43" presetID="22" presetClass="entr" presetSubtype="8"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1955-A7CF-4773-AA99-010097E7A5E4}"/>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BD64F05F-257A-4F39-9B79-A97419FDC75E}"/>
              </a:ext>
            </a:extLst>
          </p:cNvPr>
          <p:cNvSpPr txBox="1"/>
          <p:nvPr/>
        </p:nvSpPr>
        <p:spPr>
          <a:xfrm>
            <a:off x="838200" y="1182695"/>
            <a:ext cx="4808689" cy="646331"/>
          </a:xfrm>
          <a:prstGeom prst="rect">
            <a:avLst/>
          </a:prstGeom>
          <a:noFill/>
        </p:spPr>
        <p:txBody>
          <a:bodyPr wrap="none" rtlCol="0">
            <a:spAutoFit/>
          </a:bodyPr>
          <a:lstStyle/>
          <a:p>
            <a:r>
              <a:rPr lang="en-US" sz="3600" dirty="0">
                <a:solidFill>
                  <a:schemeClr val="tx2">
                    <a:lumMod val="75000"/>
                  </a:schemeClr>
                </a:solidFill>
              </a:rPr>
              <a:t>Patterns – Fan out/fan in</a:t>
            </a:r>
          </a:p>
        </p:txBody>
      </p:sp>
      <p:pic>
        <p:nvPicPr>
          <p:cNvPr id="4" name="Picture 3">
            <a:extLst>
              <a:ext uri="{FF2B5EF4-FFF2-40B4-BE49-F238E27FC236}">
                <a16:creationId xmlns:a16="http://schemas.microsoft.com/office/drawing/2014/main" id="{E5A7EC51-5F19-43F4-9121-BDB913CB23A7}"/>
              </a:ext>
            </a:extLst>
          </p:cNvPr>
          <p:cNvPicPr>
            <a:picLocks noChangeAspect="1"/>
          </p:cNvPicPr>
          <p:nvPr/>
        </p:nvPicPr>
        <p:blipFill>
          <a:blip r:embed="rId3"/>
          <a:stretch>
            <a:fillRect/>
          </a:stretch>
        </p:blipFill>
        <p:spPr>
          <a:xfrm>
            <a:off x="838200" y="1829025"/>
            <a:ext cx="8451873" cy="4053981"/>
          </a:xfrm>
          <a:prstGeom prst="rect">
            <a:avLst/>
          </a:prstGeom>
        </p:spPr>
      </p:pic>
    </p:spTree>
    <p:extLst>
      <p:ext uri="{BB962C8B-B14F-4D97-AF65-F5344CB8AC3E}">
        <p14:creationId xmlns:p14="http://schemas.microsoft.com/office/powerpoint/2010/main" val="5702532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C897A-03BF-4DBA-9071-7970563393AC}"/>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2E3E5FC-7FDC-4425-BB0E-7CA50BC9FD7B}"/>
              </a:ext>
            </a:extLst>
          </p:cNvPr>
          <p:cNvSpPr txBox="1"/>
          <p:nvPr/>
        </p:nvSpPr>
        <p:spPr>
          <a:xfrm>
            <a:off x="286265" y="939114"/>
            <a:ext cx="5257658" cy="646331"/>
          </a:xfrm>
          <a:prstGeom prst="rect">
            <a:avLst/>
          </a:prstGeom>
          <a:noFill/>
        </p:spPr>
        <p:txBody>
          <a:bodyPr wrap="none" rtlCol="0">
            <a:spAutoFit/>
          </a:bodyPr>
          <a:lstStyle/>
          <a:p>
            <a:r>
              <a:rPr lang="en-US" sz="3600" dirty="0">
                <a:solidFill>
                  <a:schemeClr val="tx2">
                    <a:lumMod val="75000"/>
                  </a:schemeClr>
                </a:solidFill>
              </a:rPr>
              <a:t>Patterns – Async HTTP APIs</a:t>
            </a:r>
          </a:p>
        </p:txBody>
      </p:sp>
      <p:grpSp>
        <p:nvGrpSpPr>
          <p:cNvPr id="4" name="Group 3">
            <a:extLst>
              <a:ext uri="{FF2B5EF4-FFF2-40B4-BE49-F238E27FC236}">
                <a16:creationId xmlns:a16="http://schemas.microsoft.com/office/drawing/2014/main" id="{DA0BB019-2825-41FF-A3C1-ABE71F86EFE9}"/>
              </a:ext>
            </a:extLst>
          </p:cNvPr>
          <p:cNvGrpSpPr/>
          <p:nvPr/>
        </p:nvGrpSpPr>
        <p:grpSpPr>
          <a:xfrm>
            <a:off x="4304603" y="2018954"/>
            <a:ext cx="1073919" cy="1471465"/>
            <a:chOff x="4304603" y="2018954"/>
            <a:chExt cx="1073919" cy="1471465"/>
          </a:xfrm>
        </p:grpSpPr>
        <p:pic>
          <p:nvPicPr>
            <p:cNvPr id="5" name="Graphic 4">
              <a:extLst>
                <a:ext uri="{FF2B5EF4-FFF2-40B4-BE49-F238E27FC236}">
                  <a16:creationId xmlns:a16="http://schemas.microsoft.com/office/drawing/2014/main" id="{CDAB1538-2E3B-4F4F-B9DA-3DB1DC679F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04603" y="2018954"/>
              <a:ext cx="1073919" cy="1073919"/>
            </a:xfrm>
            <a:prstGeom prst="rect">
              <a:avLst/>
            </a:prstGeom>
          </p:spPr>
        </p:pic>
        <p:sp>
          <p:nvSpPr>
            <p:cNvPr id="6" name="TextBox 5">
              <a:extLst>
                <a:ext uri="{FF2B5EF4-FFF2-40B4-BE49-F238E27FC236}">
                  <a16:creationId xmlns:a16="http://schemas.microsoft.com/office/drawing/2014/main" id="{98F06F60-40EF-498F-A561-C696E6A3275B}"/>
                </a:ext>
              </a:extLst>
            </p:cNvPr>
            <p:cNvSpPr txBox="1"/>
            <p:nvPr/>
          </p:nvSpPr>
          <p:spPr>
            <a:xfrm>
              <a:off x="4445644" y="3028754"/>
              <a:ext cx="782009" cy="461665"/>
            </a:xfrm>
            <a:prstGeom prst="rect">
              <a:avLst/>
            </a:prstGeom>
            <a:noFill/>
          </p:spPr>
          <p:txBody>
            <a:bodyPr wrap="none" rtlCol="0">
              <a:spAutoFit/>
            </a:bodyPr>
            <a:lstStyle/>
            <a:p>
              <a:r>
                <a:rPr lang="en-US" sz="2400" dirty="0"/>
                <a:t>Start</a:t>
              </a:r>
            </a:p>
          </p:txBody>
        </p:sp>
      </p:grpSp>
      <p:sp>
        <p:nvSpPr>
          <p:cNvPr id="7" name="Flowchart: Magnetic Disk 6">
            <a:extLst>
              <a:ext uri="{FF2B5EF4-FFF2-40B4-BE49-F238E27FC236}">
                <a16:creationId xmlns:a16="http://schemas.microsoft.com/office/drawing/2014/main" id="{71042779-C074-4A88-9046-A5CAD07800A8}"/>
              </a:ext>
            </a:extLst>
          </p:cNvPr>
          <p:cNvSpPr/>
          <p:nvPr/>
        </p:nvSpPr>
        <p:spPr>
          <a:xfrm>
            <a:off x="6062106" y="2083072"/>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163040EB-9F81-4774-B258-1C2F58C142EA}"/>
              </a:ext>
            </a:extLst>
          </p:cNvPr>
          <p:cNvGrpSpPr/>
          <p:nvPr/>
        </p:nvGrpSpPr>
        <p:grpSpPr>
          <a:xfrm>
            <a:off x="4135334" y="4477864"/>
            <a:ext cx="1402628" cy="1384993"/>
            <a:chOff x="4135334" y="4477864"/>
            <a:chExt cx="1402628" cy="1384993"/>
          </a:xfrm>
        </p:grpSpPr>
        <p:pic>
          <p:nvPicPr>
            <p:cNvPr id="9" name="Graphic 8">
              <a:extLst>
                <a:ext uri="{FF2B5EF4-FFF2-40B4-BE49-F238E27FC236}">
                  <a16:creationId xmlns:a16="http://schemas.microsoft.com/office/drawing/2014/main" id="{FEB39ADE-CEA3-406C-BFF7-0AD193DA15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4243" y="4477864"/>
              <a:ext cx="1073919" cy="1073919"/>
            </a:xfrm>
            <a:prstGeom prst="rect">
              <a:avLst/>
            </a:prstGeom>
          </p:spPr>
        </p:pic>
        <p:sp>
          <p:nvSpPr>
            <p:cNvPr id="10" name="TextBox 9">
              <a:extLst>
                <a:ext uri="{FF2B5EF4-FFF2-40B4-BE49-F238E27FC236}">
                  <a16:creationId xmlns:a16="http://schemas.microsoft.com/office/drawing/2014/main" id="{3CD14A21-993E-4E25-B6D5-97B8FA532414}"/>
                </a:ext>
              </a:extLst>
            </p:cNvPr>
            <p:cNvSpPr txBox="1"/>
            <p:nvPr/>
          </p:nvSpPr>
          <p:spPr>
            <a:xfrm>
              <a:off x="4135334" y="5401192"/>
              <a:ext cx="1402628" cy="461665"/>
            </a:xfrm>
            <a:prstGeom prst="rect">
              <a:avLst/>
            </a:prstGeom>
            <a:noFill/>
          </p:spPr>
          <p:txBody>
            <a:bodyPr wrap="none" rtlCol="0">
              <a:spAutoFit/>
            </a:bodyPr>
            <a:lstStyle/>
            <a:p>
              <a:r>
                <a:rPr lang="en-US" sz="2400" dirty="0" err="1"/>
                <a:t>GetStatus</a:t>
              </a:r>
              <a:endParaRPr lang="en-US" sz="2400" dirty="0"/>
            </a:p>
          </p:txBody>
        </p:sp>
      </p:grpSp>
      <p:sp>
        <p:nvSpPr>
          <p:cNvPr id="11" name="Arrow: Right 10">
            <a:extLst>
              <a:ext uri="{FF2B5EF4-FFF2-40B4-BE49-F238E27FC236}">
                <a16:creationId xmlns:a16="http://schemas.microsoft.com/office/drawing/2014/main" id="{3B614673-C20B-405D-A86F-FA4113002AB0}"/>
              </a:ext>
            </a:extLst>
          </p:cNvPr>
          <p:cNvSpPr/>
          <p:nvPr/>
        </p:nvSpPr>
        <p:spPr>
          <a:xfrm>
            <a:off x="3732762" y="242916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Flowchart: Magnetic Disk 11">
            <a:extLst>
              <a:ext uri="{FF2B5EF4-FFF2-40B4-BE49-F238E27FC236}">
                <a16:creationId xmlns:a16="http://schemas.microsoft.com/office/drawing/2014/main" id="{936D1648-8070-46BF-A38F-8598988445CB}"/>
              </a:ext>
            </a:extLst>
          </p:cNvPr>
          <p:cNvSpPr/>
          <p:nvPr/>
        </p:nvSpPr>
        <p:spPr>
          <a:xfrm>
            <a:off x="6062105" y="3521487"/>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Bent 12">
            <a:extLst>
              <a:ext uri="{FF2B5EF4-FFF2-40B4-BE49-F238E27FC236}">
                <a16:creationId xmlns:a16="http://schemas.microsoft.com/office/drawing/2014/main" id="{8E2FAB95-7E55-484C-AD71-BE2BA945495B}"/>
              </a:ext>
            </a:extLst>
          </p:cNvPr>
          <p:cNvSpPr/>
          <p:nvPr/>
        </p:nvSpPr>
        <p:spPr>
          <a:xfrm flipV="1">
            <a:off x="4836649" y="3554536"/>
            <a:ext cx="956263" cy="461665"/>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 name="Arrow: Right 13">
            <a:extLst>
              <a:ext uri="{FF2B5EF4-FFF2-40B4-BE49-F238E27FC236}">
                <a16:creationId xmlns:a16="http://schemas.microsoft.com/office/drawing/2014/main" id="{D987DBA9-AD1F-4B8B-B1E1-A4FE1FCFE010}"/>
              </a:ext>
            </a:extLst>
          </p:cNvPr>
          <p:cNvSpPr/>
          <p:nvPr/>
        </p:nvSpPr>
        <p:spPr>
          <a:xfrm>
            <a:off x="5478853" y="242916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8A96441F-3FAE-4119-8B5F-C4B993EE4ACD}"/>
              </a:ext>
            </a:extLst>
          </p:cNvPr>
          <p:cNvSpPr/>
          <p:nvPr/>
        </p:nvSpPr>
        <p:spPr>
          <a:xfrm>
            <a:off x="6737375" y="242916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Arrow: Bent 15">
            <a:extLst>
              <a:ext uri="{FF2B5EF4-FFF2-40B4-BE49-F238E27FC236}">
                <a16:creationId xmlns:a16="http://schemas.microsoft.com/office/drawing/2014/main" id="{32449804-B0BC-45F1-A133-6707EA3E82D1}"/>
              </a:ext>
            </a:extLst>
          </p:cNvPr>
          <p:cNvSpPr/>
          <p:nvPr/>
        </p:nvSpPr>
        <p:spPr>
          <a:xfrm flipH="1" flipV="1">
            <a:off x="6870313" y="3595470"/>
            <a:ext cx="1022474" cy="461665"/>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Arrow: Bent 16">
            <a:extLst>
              <a:ext uri="{FF2B5EF4-FFF2-40B4-BE49-F238E27FC236}">
                <a16:creationId xmlns:a16="http://schemas.microsoft.com/office/drawing/2014/main" id="{6D75209A-2BEF-4CBA-990F-95CA9C816796}"/>
              </a:ext>
            </a:extLst>
          </p:cNvPr>
          <p:cNvSpPr/>
          <p:nvPr/>
        </p:nvSpPr>
        <p:spPr>
          <a:xfrm rot="16200000" flipV="1">
            <a:off x="5833605" y="4461134"/>
            <a:ext cx="538940" cy="791688"/>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Arrow: Right 17">
            <a:extLst>
              <a:ext uri="{FF2B5EF4-FFF2-40B4-BE49-F238E27FC236}">
                <a16:creationId xmlns:a16="http://schemas.microsoft.com/office/drawing/2014/main" id="{A142F76D-1AFB-4A41-A39C-D2AF7B4973D2}"/>
              </a:ext>
            </a:extLst>
          </p:cNvPr>
          <p:cNvSpPr/>
          <p:nvPr/>
        </p:nvSpPr>
        <p:spPr>
          <a:xfrm>
            <a:off x="3732762" y="4883909"/>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D598F582-1150-4512-9C57-583894D4BDB3}"/>
              </a:ext>
            </a:extLst>
          </p:cNvPr>
          <p:cNvGrpSpPr/>
          <p:nvPr/>
        </p:nvGrpSpPr>
        <p:grpSpPr>
          <a:xfrm>
            <a:off x="7184374" y="2018954"/>
            <a:ext cx="1274580" cy="1467031"/>
            <a:chOff x="7184374" y="2018954"/>
            <a:chExt cx="1274580" cy="1467031"/>
          </a:xfrm>
        </p:grpSpPr>
        <p:pic>
          <p:nvPicPr>
            <p:cNvPr id="20" name="Graphic 19">
              <a:extLst>
                <a:ext uri="{FF2B5EF4-FFF2-40B4-BE49-F238E27FC236}">
                  <a16:creationId xmlns:a16="http://schemas.microsoft.com/office/drawing/2014/main" id="{56B33CB7-4C22-404F-9F51-B3A473BE5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21" name="TextBox 20">
              <a:extLst>
                <a:ext uri="{FF2B5EF4-FFF2-40B4-BE49-F238E27FC236}">
                  <a16:creationId xmlns:a16="http://schemas.microsoft.com/office/drawing/2014/main" id="{19B1E7E4-01F4-4EFD-B5AA-580EDC2CB471}"/>
                </a:ext>
              </a:extLst>
            </p:cNvPr>
            <p:cNvSpPr txBox="1"/>
            <p:nvPr/>
          </p:nvSpPr>
          <p:spPr>
            <a:xfrm>
              <a:off x="7184374" y="3024320"/>
              <a:ext cx="1274580" cy="461665"/>
            </a:xfrm>
            <a:prstGeom prst="rect">
              <a:avLst/>
            </a:prstGeom>
            <a:noFill/>
          </p:spPr>
          <p:txBody>
            <a:bodyPr wrap="none" rtlCol="0">
              <a:spAutoFit/>
            </a:bodyPr>
            <a:lstStyle/>
            <a:p>
              <a:r>
                <a:rPr lang="en-US" sz="2400" dirty="0"/>
                <a:t>Do Work</a:t>
              </a:r>
            </a:p>
          </p:txBody>
        </p:sp>
      </p:grpSp>
    </p:spTree>
    <p:extLst>
      <p:ext uri="{BB962C8B-B14F-4D97-AF65-F5344CB8AC3E}">
        <p14:creationId xmlns:p14="http://schemas.microsoft.com/office/powerpoint/2010/main" val="11399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500"/>
                                        <p:tgtEl>
                                          <p:spTgt spid="18"/>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par>
                          <p:cTn id="46" fill="hold">
                            <p:stCondLst>
                              <p:cond delay="1000"/>
                            </p:stCondLst>
                            <p:childTnLst>
                              <p:par>
                                <p:cTn id="47" presetID="22" presetClass="entr" presetSubtype="8"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F936E-B86B-4301-B95C-0FEB421BD31A}"/>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5094970D-1EAE-4F77-87F6-BFF029D7B096}"/>
              </a:ext>
            </a:extLst>
          </p:cNvPr>
          <p:cNvSpPr txBox="1"/>
          <p:nvPr/>
        </p:nvSpPr>
        <p:spPr>
          <a:xfrm>
            <a:off x="838200" y="1182695"/>
            <a:ext cx="5257658" cy="646331"/>
          </a:xfrm>
          <a:prstGeom prst="rect">
            <a:avLst/>
          </a:prstGeom>
          <a:noFill/>
        </p:spPr>
        <p:txBody>
          <a:bodyPr wrap="none" rtlCol="0">
            <a:spAutoFit/>
          </a:bodyPr>
          <a:lstStyle/>
          <a:p>
            <a:r>
              <a:rPr lang="en-US" sz="3600" dirty="0">
                <a:solidFill>
                  <a:schemeClr val="tx2">
                    <a:lumMod val="75000"/>
                  </a:schemeClr>
                </a:solidFill>
              </a:rPr>
              <a:t>Patterns – Async HTTP APIs</a:t>
            </a:r>
          </a:p>
        </p:txBody>
      </p:sp>
      <p:pic>
        <p:nvPicPr>
          <p:cNvPr id="4" name="Picture 3">
            <a:extLst>
              <a:ext uri="{FF2B5EF4-FFF2-40B4-BE49-F238E27FC236}">
                <a16:creationId xmlns:a16="http://schemas.microsoft.com/office/drawing/2014/main" id="{8D5B0820-DC9C-4398-9715-6154D9570459}"/>
              </a:ext>
            </a:extLst>
          </p:cNvPr>
          <p:cNvPicPr>
            <a:picLocks noChangeAspect="1"/>
          </p:cNvPicPr>
          <p:nvPr/>
        </p:nvPicPr>
        <p:blipFill>
          <a:blip r:embed="rId3"/>
          <a:stretch>
            <a:fillRect/>
          </a:stretch>
        </p:blipFill>
        <p:spPr>
          <a:xfrm>
            <a:off x="838200" y="1829025"/>
            <a:ext cx="8516354" cy="3998897"/>
          </a:xfrm>
          <a:prstGeom prst="rect">
            <a:avLst/>
          </a:prstGeom>
        </p:spPr>
      </p:pic>
    </p:spTree>
    <p:extLst>
      <p:ext uri="{BB962C8B-B14F-4D97-AF65-F5344CB8AC3E}">
        <p14:creationId xmlns:p14="http://schemas.microsoft.com/office/powerpoint/2010/main" val="38290632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AE821-240F-4DFE-BC83-F042DC21F294}"/>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B22E81B3-76E0-46BE-8880-A70482F53CB2}"/>
              </a:ext>
            </a:extLst>
          </p:cNvPr>
          <p:cNvSpPr txBox="1"/>
          <p:nvPr/>
        </p:nvSpPr>
        <p:spPr>
          <a:xfrm>
            <a:off x="838200" y="1182695"/>
            <a:ext cx="3716338" cy="646331"/>
          </a:xfrm>
          <a:prstGeom prst="rect">
            <a:avLst/>
          </a:prstGeom>
          <a:noFill/>
        </p:spPr>
        <p:txBody>
          <a:bodyPr wrap="none" rtlCol="0">
            <a:spAutoFit/>
          </a:bodyPr>
          <a:lstStyle/>
          <a:p>
            <a:r>
              <a:rPr lang="en-US" sz="3600" dirty="0">
                <a:solidFill>
                  <a:schemeClr val="tx2">
                    <a:lumMod val="75000"/>
                  </a:schemeClr>
                </a:solidFill>
              </a:rPr>
              <a:t>Patterns – Monitor</a:t>
            </a:r>
          </a:p>
        </p:txBody>
      </p:sp>
      <p:pic>
        <p:nvPicPr>
          <p:cNvPr id="4" name="Graphic 3">
            <a:extLst>
              <a:ext uri="{FF2B5EF4-FFF2-40B4-BE49-F238E27FC236}">
                <a16:creationId xmlns:a16="http://schemas.microsoft.com/office/drawing/2014/main" id="{32C2D88B-0540-4626-8940-B9C30804DD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3681" y="2682064"/>
            <a:ext cx="1439461" cy="1439461"/>
          </a:xfrm>
          <a:prstGeom prst="rect">
            <a:avLst/>
          </a:prstGeom>
        </p:spPr>
      </p:pic>
      <p:grpSp>
        <p:nvGrpSpPr>
          <p:cNvPr id="5" name="Group 4">
            <a:extLst>
              <a:ext uri="{FF2B5EF4-FFF2-40B4-BE49-F238E27FC236}">
                <a16:creationId xmlns:a16="http://schemas.microsoft.com/office/drawing/2014/main" id="{501EEF24-2CD3-49C7-82FB-5D0EAD24CFD1}"/>
              </a:ext>
            </a:extLst>
          </p:cNvPr>
          <p:cNvGrpSpPr/>
          <p:nvPr/>
        </p:nvGrpSpPr>
        <p:grpSpPr>
          <a:xfrm>
            <a:off x="3212243" y="1986134"/>
            <a:ext cx="2428777" cy="2722200"/>
            <a:chOff x="3212243" y="1986134"/>
            <a:chExt cx="2428777" cy="2722200"/>
          </a:xfrm>
        </p:grpSpPr>
        <p:sp>
          <p:nvSpPr>
            <p:cNvPr id="6" name="Circle: Hollow 5">
              <a:extLst>
                <a:ext uri="{FF2B5EF4-FFF2-40B4-BE49-F238E27FC236}">
                  <a16:creationId xmlns:a16="http://schemas.microsoft.com/office/drawing/2014/main" id="{8AADEC89-AD40-4596-93A4-7A02AF035DA9}"/>
                </a:ext>
              </a:extLst>
            </p:cNvPr>
            <p:cNvSpPr/>
            <p:nvPr/>
          </p:nvSpPr>
          <p:spPr>
            <a:xfrm>
              <a:off x="3212243" y="2149666"/>
              <a:ext cx="2428777" cy="2558668"/>
            </a:xfrm>
            <a:prstGeom prst="donut">
              <a:avLst>
                <a:gd name="adj" fmla="val 864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67165E4F-197A-446E-8F48-4237C9B05552}"/>
                </a:ext>
              </a:extLst>
            </p:cNvPr>
            <p:cNvSpPr/>
            <p:nvPr/>
          </p:nvSpPr>
          <p:spPr>
            <a:xfrm>
              <a:off x="4195912" y="1986134"/>
              <a:ext cx="461438" cy="520513"/>
            </a:xfrm>
            <a:prstGeom prst="rect">
              <a:avLst/>
            </a:prstGeom>
            <a:solidFill>
              <a:srgbClr val="F2E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7781A7DE-D8A8-4ADB-95CC-34FAC6048557}"/>
                </a:ext>
              </a:extLst>
            </p:cNvPr>
            <p:cNvSpPr/>
            <p:nvPr/>
          </p:nvSpPr>
          <p:spPr>
            <a:xfrm rot="15741244">
              <a:off x="4060790" y="2113794"/>
              <a:ext cx="408196" cy="31396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Graphic 8">
            <a:extLst>
              <a:ext uri="{FF2B5EF4-FFF2-40B4-BE49-F238E27FC236}">
                <a16:creationId xmlns:a16="http://schemas.microsoft.com/office/drawing/2014/main" id="{66431B23-1455-4312-9E96-6BC2A0D24C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7873" y="2709269"/>
            <a:ext cx="1439461" cy="1439461"/>
          </a:xfrm>
          <a:prstGeom prst="rect">
            <a:avLst/>
          </a:prstGeom>
        </p:spPr>
      </p:pic>
      <p:sp>
        <p:nvSpPr>
          <p:cNvPr id="10" name="Arrow: Right 9">
            <a:extLst>
              <a:ext uri="{FF2B5EF4-FFF2-40B4-BE49-F238E27FC236}">
                <a16:creationId xmlns:a16="http://schemas.microsoft.com/office/drawing/2014/main" id="{54CB083F-5F7F-43C8-AC7C-A275166CEB82}"/>
              </a:ext>
            </a:extLst>
          </p:cNvPr>
          <p:cNvSpPr/>
          <p:nvPr/>
        </p:nvSpPr>
        <p:spPr>
          <a:xfrm>
            <a:off x="5934717" y="2986921"/>
            <a:ext cx="1439460"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7F8C3A75-3166-49E8-B95F-DFE8AB9C068F}"/>
              </a:ext>
            </a:extLst>
          </p:cNvPr>
          <p:cNvSpPr/>
          <p:nvPr/>
        </p:nvSpPr>
        <p:spPr>
          <a:xfrm rot="10800000">
            <a:off x="5934717" y="3557477"/>
            <a:ext cx="1439460"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717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642AA-2143-4E35-9989-296E42098A73}"/>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393BE8C0-7AA6-4592-BAF0-159AA6589392}"/>
              </a:ext>
            </a:extLst>
          </p:cNvPr>
          <p:cNvSpPr txBox="1"/>
          <p:nvPr/>
        </p:nvSpPr>
        <p:spPr>
          <a:xfrm>
            <a:off x="838200" y="1182695"/>
            <a:ext cx="3716338" cy="646331"/>
          </a:xfrm>
          <a:prstGeom prst="rect">
            <a:avLst/>
          </a:prstGeom>
          <a:noFill/>
        </p:spPr>
        <p:txBody>
          <a:bodyPr wrap="none" rtlCol="0">
            <a:spAutoFit/>
          </a:bodyPr>
          <a:lstStyle/>
          <a:p>
            <a:r>
              <a:rPr lang="en-US" sz="3600" dirty="0">
                <a:solidFill>
                  <a:schemeClr val="tx2">
                    <a:lumMod val="75000"/>
                  </a:schemeClr>
                </a:solidFill>
              </a:rPr>
              <a:t>Patterns – Monitor</a:t>
            </a:r>
          </a:p>
        </p:txBody>
      </p:sp>
      <p:pic>
        <p:nvPicPr>
          <p:cNvPr id="4" name="Picture 3">
            <a:extLst>
              <a:ext uri="{FF2B5EF4-FFF2-40B4-BE49-F238E27FC236}">
                <a16:creationId xmlns:a16="http://schemas.microsoft.com/office/drawing/2014/main" id="{3F200307-C77D-4007-8590-3C6535111288}"/>
              </a:ext>
            </a:extLst>
          </p:cNvPr>
          <p:cNvPicPr>
            <a:picLocks noChangeAspect="1"/>
          </p:cNvPicPr>
          <p:nvPr/>
        </p:nvPicPr>
        <p:blipFill>
          <a:blip r:embed="rId3"/>
          <a:stretch>
            <a:fillRect/>
          </a:stretch>
        </p:blipFill>
        <p:spPr>
          <a:xfrm>
            <a:off x="838200" y="1829026"/>
            <a:ext cx="6631236" cy="3978742"/>
          </a:xfrm>
          <a:prstGeom prst="rect">
            <a:avLst/>
          </a:prstGeom>
        </p:spPr>
      </p:pic>
    </p:spTree>
    <p:extLst>
      <p:ext uri="{BB962C8B-B14F-4D97-AF65-F5344CB8AC3E}">
        <p14:creationId xmlns:p14="http://schemas.microsoft.com/office/powerpoint/2010/main" val="19509372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E5871-0DF9-46F1-A5EF-4EC35ABA3282}"/>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3697C6ED-4A99-4554-B91B-F6DCA4DAC85E}"/>
              </a:ext>
            </a:extLst>
          </p:cNvPr>
          <p:cNvSpPr txBox="1"/>
          <p:nvPr/>
        </p:nvSpPr>
        <p:spPr>
          <a:xfrm>
            <a:off x="838200" y="1182695"/>
            <a:ext cx="5688224" cy="646331"/>
          </a:xfrm>
          <a:prstGeom prst="rect">
            <a:avLst/>
          </a:prstGeom>
          <a:noFill/>
        </p:spPr>
        <p:txBody>
          <a:bodyPr wrap="none" rtlCol="0">
            <a:spAutoFit/>
          </a:bodyPr>
          <a:lstStyle/>
          <a:p>
            <a:r>
              <a:rPr lang="en-US" sz="3600" dirty="0">
                <a:solidFill>
                  <a:schemeClr val="tx2">
                    <a:lumMod val="75000"/>
                  </a:schemeClr>
                </a:solidFill>
              </a:rPr>
              <a:t>Patterns – Human Interaction</a:t>
            </a:r>
          </a:p>
        </p:txBody>
      </p:sp>
      <p:grpSp>
        <p:nvGrpSpPr>
          <p:cNvPr id="4" name="Group 3">
            <a:extLst>
              <a:ext uri="{FF2B5EF4-FFF2-40B4-BE49-F238E27FC236}">
                <a16:creationId xmlns:a16="http://schemas.microsoft.com/office/drawing/2014/main" id="{7FE47B39-1484-4FC3-9A03-29BB6E01FFF8}"/>
              </a:ext>
            </a:extLst>
          </p:cNvPr>
          <p:cNvGrpSpPr/>
          <p:nvPr/>
        </p:nvGrpSpPr>
        <p:grpSpPr>
          <a:xfrm>
            <a:off x="2192957" y="2244742"/>
            <a:ext cx="1302408" cy="1836363"/>
            <a:chOff x="7184374" y="2018954"/>
            <a:chExt cx="1302408" cy="1836363"/>
          </a:xfrm>
        </p:grpSpPr>
        <p:pic>
          <p:nvPicPr>
            <p:cNvPr id="5" name="Graphic 4">
              <a:extLst>
                <a:ext uri="{FF2B5EF4-FFF2-40B4-BE49-F238E27FC236}">
                  <a16:creationId xmlns:a16="http://schemas.microsoft.com/office/drawing/2014/main" id="{EE61ED8D-CC9D-4A2F-A290-1FDF072F1A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6" name="TextBox 5">
              <a:extLst>
                <a:ext uri="{FF2B5EF4-FFF2-40B4-BE49-F238E27FC236}">
                  <a16:creationId xmlns:a16="http://schemas.microsoft.com/office/drawing/2014/main" id="{D5F4E939-480E-4A2B-A6C6-C0BD9611FEE7}"/>
                </a:ext>
              </a:extLst>
            </p:cNvPr>
            <p:cNvSpPr txBox="1"/>
            <p:nvPr/>
          </p:nvSpPr>
          <p:spPr>
            <a:xfrm>
              <a:off x="7184374" y="3024320"/>
              <a:ext cx="1302408" cy="830997"/>
            </a:xfrm>
            <a:prstGeom prst="rect">
              <a:avLst/>
            </a:prstGeom>
            <a:noFill/>
          </p:spPr>
          <p:txBody>
            <a:bodyPr wrap="none" rtlCol="0">
              <a:spAutoFit/>
            </a:bodyPr>
            <a:lstStyle/>
            <a:p>
              <a:pPr algn="ctr"/>
              <a:r>
                <a:rPr lang="en-US" sz="2400" dirty="0"/>
                <a:t>Request</a:t>
              </a:r>
            </a:p>
            <a:p>
              <a:pPr algn="ctr"/>
              <a:r>
                <a:rPr lang="en-US" sz="2400" dirty="0"/>
                <a:t>Approval</a:t>
              </a:r>
            </a:p>
          </p:txBody>
        </p:sp>
      </p:grpSp>
      <p:grpSp>
        <p:nvGrpSpPr>
          <p:cNvPr id="7" name="Group 6">
            <a:extLst>
              <a:ext uri="{FF2B5EF4-FFF2-40B4-BE49-F238E27FC236}">
                <a16:creationId xmlns:a16="http://schemas.microsoft.com/office/drawing/2014/main" id="{212A2708-8C57-4CF8-9D65-4929A9EABAEF}"/>
              </a:ext>
            </a:extLst>
          </p:cNvPr>
          <p:cNvGrpSpPr/>
          <p:nvPr/>
        </p:nvGrpSpPr>
        <p:grpSpPr>
          <a:xfrm>
            <a:off x="8763973" y="2232361"/>
            <a:ext cx="1302408" cy="1836363"/>
            <a:chOff x="7184374" y="2018954"/>
            <a:chExt cx="1302408" cy="1836363"/>
          </a:xfrm>
        </p:grpSpPr>
        <p:pic>
          <p:nvPicPr>
            <p:cNvPr id="8" name="Graphic 7">
              <a:extLst>
                <a:ext uri="{FF2B5EF4-FFF2-40B4-BE49-F238E27FC236}">
                  <a16:creationId xmlns:a16="http://schemas.microsoft.com/office/drawing/2014/main" id="{1D43A086-C984-4ECB-AD8C-3F103C0F8F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9" name="TextBox 8">
              <a:extLst>
                <a:ext uri="{FF2B5EF4-FFF2-40B4-BE49-F238E27FC236}">
                  <a16:creationId xmlns:a16="http://schemas.microsoft.com/office/drawing/2014/main" id="{8363819C-65C6-44C2-AFFB-6F9546987A3E}"/>
                </a:ext>
              </a:extLst>
            </p:cNvPr>
            <p:cNvSpPr txBox="1"/>
            <p:nvPr/>
          </p:nvSpPr>
          <p:spPr>
            <a:xfrm>
              <a:off x="7184374" y="3024320"/>
              <a:ext cx="1302408" cy="830997"/>
            </a:xfrm>
            <a:prstGeom prst="rect">
              <a:avLst/>
            </a:prstGeom>
            <a:noFill/>
          </p:spPr>
          <p:txBody>
            <a:bodyPr wrap="none" rtlCol="0">
              <a:spAutoFit/>
            </a:bodyPr>
            <a:lstStyle/>
            <a:p>
              <a:pPr algn="ctr"/>
              <a:r>
                <a:rPr lang="en-US" sz="2400" dirty="0"/>
                <a:t>Process</a:t>
              </a:r>
            </a:p>
            <a:p>
              <a:pPr algn="ctr"/>
              <a:r>
                <a:rPr lang="en-US" sz="2400" dirty="0"/>
                <a:t>Approval</a:t>
              </a:r>
            </a:p>
          </p:txBody>
        </p:sp>
      </p:grpSp>
      <p:grpSp>
        <p:nvGrpSpPr>
          <p:cNvPr id="10" name="Group 9">
            <a:extLst>
              <a:ext uri="{FF2B5EF4-FFF2-40B4-BE49-F238E27FC236}">
                <a16:creationId xmlns:a16="http://schemas.microsoft.com/office/drawing/2014/main" id="{9D846F8D-06D2-45E9-B998-EE47F419BDA4}"/>
              </a:ext>
            </a:extLst>
          </p:cNvPr>
          <p:cNvGrpSpPr/>
          <p:nvPr/>
        </p:nvGrpSpPr>
        <p:grpSpPr>
          <a:xfrm>
            <a:off x="8715549" y="4081105"/>
            <a:ext cx="1198598" cy="1467031"/>
            <a:chOff x="7236281" y="2018954"/>
            <a:chExt cx="1198598" cy="1467031"/>
          </a:xfrm>
        </p:grpSpPr>
        <p:pic>
          <p:nvPicPr>
            <p:cNvPr id="11" name="Graphic 10">
              <a:extLst>
                <a:ext uri="{FF2B5EF4-FFF2-40B4-BE49-F238E27FC236}">
                  <a16:creationId xmlns:a16="http://schemas.microsoft.com/office/drawing/2014/main" id="{3A4B3C1D-A6CA-458B-91FE-9BE4094021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12" name="TextBox 11">
              <a:extLst>
                <a:ext uri="{FF2B5EF4-FFF2-40B4-BE49-F238E27FC236}">
                  <a16:creationId xmlns:a16="http://schemas.microsoft.com/office/drawing/2014/main" id="{723C1892-0C89-40CD-9353-9E98BADB5C46}"/>
                </a:ext>
              </a:extLst>
            </p:cNvPr>
            <p:cNvSpPr txBox="1"/>
            <p:nvPr/>
          </p:nvSpPr>
          <p:spPr>
            <a:xfrm>
              <a:off x="7236281" y="3024320"/>
              <a:ext cx="1198598" cy="461665"/>
            </a:xfrm>
            <a:prstGeom prst="rect">
              <a:avLst/>
            </a:prstGeom>
            <a:noFill/>
          </p:spPr>
          <p:txBody>
            <a:bodyPr wrap="none" rtlCol="0">
              <a:spAutoFit/>
            </a:bodyPr>
            <a:lstStyle/>
            <a:p>
              <a:pPr algn="ctr"/>
              <a:r>
                <a:rPr lang="en-US" sz="2400" dirty="0"/>
                <a:t>Escalate</a:t>
              </a:r>
            </a:p>
          </p:txBody>
        </p:sp>
      </p:grpSp>
      <p:pic>
        <p:nvPicPr>
          <p:cNvPr id="13" name="Graphic 12">
            <a:extLst>
              <a:ext uri="{FF2B5EF4-FFF2-40B4-BE49-F238E27FC236}">
                <a16:creationId xmlns:a16="http://schemas.microsoft.com/office/drawing/2014/main" id="{E2F3FBAA-D547-4A75-BCA2-47A746B5DE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0344" y="2163227"/>
            <a:ext cx="1073919" cy="1227336"/>
          </a:xfrm>
          <a:prstGeom prst="rect">
            <a:avLst/>
          </a:prstGeom>
        </p:spPr>
      </p:pic>
      <p:sp>
        <p:nvSpPr>
          <p:cNvPr id="14" name="Arrow: Right 13">
            <a:extLst>
              <a:ext uri="{FF2B5EF4-FFF2-40B4-BE49-F238E27FC236}">
                <a16:creationId xmlns:a16="http://schemas.microsoft.com/office/drawing/2014/main" id="{DCC4B06C-DCA5-4C4D-AEB3-7AE8EB306318}"/>
              </a:ext>
            </a:extLst>
          </p:cNvPr>
          <p:cNvSpPr/>
          <p:nvPr/>
        </p:nvSpPr>
        <p:spPr>
          <a:xfrm>
            <a:off x="3682312" y="2622960"/>
            <a:ext cx="1439460"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BD2F02F-2501-4636-9A8D-6AD5FB2D8224}"/>
              </a:ext>
            </a:extLst>
          </p:cNvPr>
          <p:cNvSpPr/>
          <p:nvPr/>
        </p:nvSpPr>
        <p:spPr>
          <a:xfrm>
            <a:off x="6676222" y="4471704"/>
            <a:ext cx="1772693"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E416C46-EB5F-4523-8FAC-4DF745E217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0344" y="4081105"/>
            <a:ext cx="1030576" cy="1210995"/>
          </a:xfrm>
          <a:prstGeom prst="rect">
            <a:avLst/>
          </a:prstGeom>
        </p:spPr>
      </p:pic>
      <p:sp>
        <p:nvSpPr>
          <p:cNvPr id="17" name="Arrow: Right 16">
            <a:extLst>
              <a:ext uri="{FF2B5EF4-FFF2-40B4-BE49-F238E27FC236}">
                <a16:creationId xmlns:a16="http://schemas.microsoft.com/office/drawing/2014/main" id="{D5F8E328-57B7-4739-9310-0789D1C8C718}"/>
              </a:ext>
            </a:extLst>
          </p:cNvPr>
          <p:cNvSpPr/>
          <p:nvPr/>
        </p:nvSpPr>
        <p:spPr>
          <a:xfrm>
            <a:off x="6747937" y="2622960"/>
            <a:ext cx="1772693"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024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50EE8-30C2-4861-A9A9-295C2E115088}"/>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B11B31D5-A15C-4410-8FD0-D8B7E0470CF5}"/>
              </a:ext>
            </a:extLst>
          </p:cNvPr>
          <p:cNvSpPr txBox="1"/>
          <p:nvPr/>
        </p:nvSpPr>
        <p:spPr>
          <a:xfrm>
            <a:off x="838200" y="1182695"/>
            <a:ext cx="5688224" cy="646331"/>
          </a:xfrm>
          <a:prstGeom prst="rect">
            <a:avLst/>
          </a:prstGeom>
          <a:noFill/>
        </p:spPr>
        <p:txBody>
          <a:bodyPr wrap="none" rtlCol="0">
            <a:spAutoFit/>
          </a:bodyPr>
          <a:lstStyle/>
          <a:p>
            <a:r>
              <a:rPr lang="en-US" sz="3600" dirty="0">
                <a:solidFill>
                  <a:schemeClr val="tx2">
                    <a:lumMod val="75000"/>
                  </a:schemeClr>
                </a:solidFill>
              </a:rPr>
              <a:t>Patterns – Human Interaction</a:t>
            </a:r>
          </a:p>
        </p:txBody>
      </p:sp>
      <p:pic>
        <p:nvPicPr>
          <p:cNvPr id="4" name="Picture 3">
            <a:extLst>
              <a:ext uri="{FF2B5EF4-FFF2-40B4-BE49-F238E27FC236}">
                <a16:creationId xmlns:a16="http://schemas.microsoft.com/office/drawing/2014/main" id="{F615CDCA-9099-409B-B5EA-B87AC78F43D1}"/>
              </a:ext>
            </a:extLst>
          </p:cNvPr>
          <p:cNvPicPr>
            <a:picLocks noChangeAspect="1"/>
          </p:cNvPicPr>
          <p:nvPr/>
        </p:nvPicPr>
        <p:blipFill>
          <a:blip r:embed="rId3"/>
          <a:stretch>
            <a:fillRect/>
          </a:stretch>
        </p:blipFill>
        <p:spPr>
          <a:xfrm>
            <a:off x="933017" y="1706581"/>
            <a:ext cx="7480685" cy="4374729"/>
          </a:xfrm>
          <a:prstGeom prst="rect">
            <a:avLst/>
          </a:prstGeom>
        </p:spPr>
      </p:pic>
    </p:spTree>
    <p:extLst>
      <p:ext uri="{BB962C8B-B14F-4D97-AF65-F5344CB8AC3E}">
        <p14:creationId xmlns:p14="http://schemas.microsoft.com/office/powerpoint/2010/main" val="40053683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4CF03-E28D-4922-A78D-D43E8AED5B14}"/>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130B3491-1645-4C78-B499-EFD282893C63}"/>
              </a:ext>
            </a:extLst>
          </p:cNvPr>
          <p:cNvSpPr txBox="1"/>
          <p:nvPr/>
        </p:nvSpPr>
        <p:spPr>
          <a:xfrm>
            <a:off x="838200" y="1182695"/>
            <a:ext cx="7536487" cy="646331"/>
          </a:xfrm>
          <a:prstGeom prst="rect">
            <a:avLst/>
          </a:prstGeom>
          <a:noFill/>
        </p:spPr>
        <p:txBody>
          <a:bodyPr wrap="none" rtlCol="0">
            <a:spAutoFit/>
          </a:bodyPr>
          <a:lstStyle/>
          <a:p>
            <a:r>
              <a:rPr lang="en-US" sz="3600" dirty="0">
                <a:solidFill>
                  <a:schemeClr val="tx2">
                    <a:lumMod val="75000"/>
                  </a:schemeClr>
                </a:solidFill>
              </a:rPr>
              <a:t>Patterns – Aggregator (stateful entities)</a:t>
            </a:r>
          </a:p>
        </p:txBody>
      </p:sp>
      <p:grpSp>
        <p:nvGrpSpPr>
          <p:cNvPr id="4" name="Group 3">
            <a:extLst>
              <a:ext uri="{FF2B5EF4-FFF2-40B4-BE49-F238E27FC236}">
                <a16:creationId xmlns:a16="http://schemas.microsoft.com/office/drawing/2014/main" id="{960C60AB-FB15-49DB-8F72-71D78AB46B14}"/>
              </a:ext>
            </a:extLst>
          </p:cNvPr>
          <p:cNvGrpSpPr/>
          <p:nvPr/>
        </p:nvGrpSpPr>
        <p:grpSpPr>
          <a:xfrm>
            <a:off x="6813679" y="2287919"/>
            <a:ext cx="2340579" cy="2489812"/>
            <a:chOff x="8000114" y="2713184"/>
            <a:chExt cx="2340579" cy="2489812"/>
          </a:xfrm>
        </p:grpSpPr>
        <p:pic>
          <p:nvPicPr>
            <p:cNvPr id="5" name="Graphic 4">
              <a:extLst>
                <a:ext uri="{FF2B5EF4-FFF2-40B4-BE49-F238E27FC236}">
                  <a16:creationId xmlns:a16="http://schemas.microsoft.com/office/drawing/2014/main" id="{DE151CF2-4123-4B68-B9B8-2AAB5B384B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0114" y="2713184"/>
              <a:ext cx="2340579" cy="2340579"/>
            </a:xfrm>
            <a:prstGeom prst="rect">
              <a:avLst/>
            </a:prstGeom>
          </p:spPr>
        </p:pic>
        <p:sp>
          <p:nvSpPr>
            <p:cNvPr id="6" name="Flowchart: Magnetic Disk 5">
              <a:extLst>
                <a:ext uri="{FF2B5EF4-FFF2-40B4-BE49-F238E27FC236}">
                  <a16:creationId xmlns:a16="http://schemas.microsoft.com/office/drawing/2014/main" id="{E8A206DD-0856-4438-BEDD-44DDFD5C7AC7}"/>
                </a:ext>
              </a:extLst>
            </p:cNvPr>
            <p:cNvSpPr/>
            <p:nvPr/>
          </p:nvSpPr>
          <p:spPr>
            <a:xfrm>
              <a:off x="9170403" y="4572884"/>
              <a:ext cx="592082" cy="63011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Arrow: Right 6">
            <a:extLst>
              <a:ext uri="{FF2B5EF4-FFF2-40B4-BE49-F238E27FC236}">
                <a16:creationId xmlns:a16="http://schemas.microsoft.com/office/drawing/2014/main" id="{93CED095-1972-47E8-B6FF-27A7C4403346}"/>
              </a:ext>
            </a:extLst>
          </p:cNvPr>
          <p:cNvSpPr/>
          <p:nvPr/>
        </p:nvSpPr>
        <p:spPr>
          <a:xfrm>
            <a:off x="2508932" y="2587015"/>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F7C1FAAB-5038-4E22-B0F7-62D037175B96}"/>
              </a:ext>
            </a:extLst>
          </p:cNvPr>
          <p:cNvSpPr/>
          <p:nvPr/>
        </p:nvSpPr>
        <p:spPr>
          <a:xfrm>
            <a:off x="3696918" y="2587015"/>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1895E778-1BCB-4A3F-AB08-4616AB7314EF}"/>
              </a:ext>
            </a:extLst>
          </p:cNvPr>
          <p:cNvSpPr/>
          <p:nvPr/>
        </p:nvSpPr>
        <p:spPr>
          <a:xfrm>
            <a:off x="4884904" y="2587015"/>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BDA89557-39A1-44EE-9C9D-0EBAEEB62737}"/>
              </a:ext>
            </a:extLst>
          </p:cNvPr>
          <p:cNvSpPr/>
          <p:nvPr/>
        </p:nvSpPr>
        <p:spPr>
          <a:xfrm>
            <a:off x="2508932" y="3275362"/>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F4686F31-A5D6-4C26-9B5F-AE3B55D7E5EA}"/>
              </a:ext>
            </a:extLst>
          </p:cNvPr>
          <p:cNvSpPr/>
          <p:nvPr/>
        </p:nvSpPr>
        <p:spPr>
          <a:xfrm>
            <a:off x="3696918" y="3275362"/>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20DA4C6F-B248-48E8-B012-1027DE399F60}"/>
              </a:ext>
            </a:extLst>
          </p:cNvPr>
          <p:cNvSpPr/>
          <p:nvPr/>
        </p:nvSpPr>
        <p:spPr>
          <a:xfrm>
            <a:off x="4884904" y="3275362"/>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BF97304-A359-4B11-9965-4BA60E209ED1}"/>
              </a:ext>
            </a:extLst>
          </p:cNvPr>
          <p:cNvSpPr/>
          <p:nvPr/>
        </p:nvSpPr>
        <p:spPr>
          <a:xfrm>
            <a:off x="2508932" y="3963709"/>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20EAB989-93A1-4B90-891D-459FA1DEFA4B}"/>
              </a:ext>
            </a:extLst>
          </p:cNvPr>
          <p:cNvSpPr/>
          <p:nvPr/>
        </p:nvSpPr>
        <p:spPr>
          <a:xfrm>
            <a:off x="3696918" y="3963709"/>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46D87DC3-8C33-45D9-9099-287807789BBB}"/>
              </a:ext>
            </a:extLst>
          </p:cNvPr>
          <p:cNvSpPr/>
          <p:nvPr/>
        </p:nvSpPr>
        <p:spPr>
          <a:xfrm>
            <a:off x="4884904" y="3963709"/>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218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C9CF4-D02A-4593-A6D8-2423F42C089D}"/>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CAEF559-5D4F-4D1F-A3B1-4522F5FC4A67}"/>
              </a:ext>
            </a:extLst>
          </p:cNvPr>
          <p:cNvSpPr txBox="1"/>
          <p:nvPr/>
        </p:nvSpPr>
        <p:spPr>
          <a:xfrm>
            <a:off x="838200" y="1182695"/>
            <a:ext cx="7536487" cy="646331"/>
          </a:xfrm>
          <a:prstGeom prst="rect">
            <a:avLst/>
          </a:prstGeom>
          <a:noFill/>
        </p:spPr>
        <p:txBody>
          <a:bodyPr wrap="none" rtlCol="0">
            <a:spAutoFit/>
          </a:bodyPr>
          <a:lstStyle/>
          <a:p>
            <a:r>
              <a:rPr lang="en-US" sz="3600" dirty="0">
                <a:solidFill>
                  <a:schemeClr val="tx2">
                    <a:lumMod val="75000"/>
                  </a:schemeClr>
                </a:solidFill>
              </a:rPr>
              <a:t>Patterns – Aggregator (stateful entities)</a:t>
            </a:r>
          </a:p>
        </p:txBody>
      </p:sp>
      <p:pic>
        <p:nvPicPr>
          <p:cNvPr id="4" name="Picture 3">
            <a:extLst>
              <a:ext uri="{FF2B5EF4-FFF2-40B4-BE49-F238E27FC236}">
                <a16:creationId xmlns:a16="http://schemas.microsoft.com/office/drawing/2014/main" id="{63714B72-B144-41D4-B108-EE304DE2CE73}"/>
              </a:ext>
            </a:extLst>
          </p:cNvPr>
          <p:cNvPicPr>
            <a:picLocks noChangeAspect="1"/>
          </p:cNvPicPr>
          <p:nvPr/>
        </p:nvPicPr>
        <p:blipFill>
          <a:blip r:embed="rId3"/>
          <a:stretch>
            <a:fillRect/>
          </a:stretch>
        </p:blipFill>
        <p:spPr>
          <a:xfrm>
            <a:off x="959386" y="1829026"/>
            <a:ext cx="6554118" cy="4052900"/>
          </a:xfrm>
          <a:prstGeom prst="rect">
            <a:avLst/>
          </a:prstGeom>
        </p:spPr>
      </p:pic>
    </p:spTree>
    <p:extLst>
      <p:ext uri="{BB962C8B-B14F-4D97-AF65-F5344CB8AC3E}">
        <p14:creationId xmlns:p14="http://schemas.microsoft.com/office/powerpoint/2010/main" val="3415107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BC47-FF3A-4791-8CB8-1FF8AE7A7381}"/>
              </a:ext>
            </a:extLst>
          </p:cNvPr>
          <p:cNvSpPr>
            <a:spLocks noGrp="1"/>
          </p:cNvSpPr>
          <p:nvPr>
            <p:ph type="title"/>
          </p:nvPr>
        </p:nvSpPr>
        <p:spPr/>
        <p:txBody>
          <a:bodyPr/>
          <a:lstStyle/>
          <a:p>
            <a:r>
              <a:rPr lang="en-US" dirty="0"/>
              <a:t>Azure Serverless Offerings &amp; Tools</a:t>
            </a:r>
          </a:p>
        </p:txBody>
      </p:sp>
      <p:grpSp>
        <p:nvGrpSpPr>
          <p:cNvPr id="3" name="Group 2">
            <a:extLst>
              <a:ext uri="{FF2B5EF4-FFF2-40B4-BE49-F238E27FC236}">
                <a16:creationId xmlns:a16="http://schemas.microsoft.com/office/drawing/2014/main" id="{04D3F7B5-0E4F-4755-B312-87D02B026291}"/>
              </a:ext>
            </a:extLst>
          </p:cNvPr>
          <p:cNvGrpSpPr/>
          <p:nvPr/>
        </p:nvGrpSpPr>
        <p:grpSpPr>
          <a:xfrm>
            <a:off x="1886520" y="1915960"/>
            <a:ext cx="2626277" cy="1925235"/>
            <a:chOff x="1886520" y="1915960"/>
            <a:chExt cx="2626277" cy="1925235"/>
          </a:xfrm>
        </p:grpSpPr>
        <p:pic>
          <p:nvPicPr>
            <p:cNvPr id="4" name="Graphic 3">
              <a:extLst>
                <a:ext uri="{FF2B5EF4-FFF2-40B4-BE49-F238E27FC236}">
                  <a16:creationId xmlns:a16="http://schemas.microsoft.com/office/drawing/2014/main" id="{EBF261CE-6A3E-4319-BAF5-6F43C239AF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5" name="TextBox 4">
              <a:extLst>
                <a:ext uri="{FF2B5EF4-FFF2-40B4-BE49-F238E27FC236}">
                  <a16:creationId xmlns:a16="http://schemas.microsoft.com/office/drawing/2014/main" id="{AAC8BFFA-AD41-46B7-AA31-2891A1493CF0}"/>
                </a:ext>
              </a:extLst>
            </p:cNvPr>
            <p:cNvSpPr txBox="1"/>
            <p:nvPr/>
          </p:nvSpPr>
          <p:spPr>
            <a:xfrm>
              <a:off x="1886520" y="3471863"/>
              <a:ext cx="2626277" cy="369332"/>
            </a:xfrm>
            <a:prstGeom prst="rect">
              <a:avLst/>
            </a:prstGeom>
            <a:noFill/>
          </p:spPr>
          <p:txBody>
            <a:bodyPr wrap="square" rtlCol="0">
              <a:spAutoFit/>
            </a:bodyPr>
            <a:lstStyle/>
            <a:p>
              <a:pPr algn="ctr"/>
              <a:r>
                <a:rPr lang="en-US" b="1" dirty="0">
                  <a:solidFill>
                    <a:srgbClr val="2A355F"/>
                  </a:solidFill>
                </a:rPr>
                <a:t>Azure Logic Apps</a:t>
              </a:r>
            </a:p>
          </p:txBody>
        </p:sp>
      </p:grpSp>
      <p:grpSp>
        <p:nvGrpSpPr>
          <p:cNvPr id="6" name="Group 5">
            <a:extLst>
              <a:ext uri="{FF2B5EF4-FFF2-40B4-BE49-F238E27FC236}">
                <a16:creationId xmlns:a16="http://schemas.microsoft.com/office/drawing/2014/main" id="{3B2B7311-EF3D-4737-885A-9DC11063D8F7}"/>
              </a:ext>
            </a:extLst>
          </p:cNvPr>
          <p:cNvGrpSpPr/>
          <p:nvPr/>
        </p:nvGrpSpPr>
        <p:grpSpPr>
          <a:xfrm>
            <a:off x="5354837" y="1915960"/>
            <a:ext cx="1840760" cy="1925235"/>
            <a:chOff x="5354837" y="1915960"/>
            <a:chExt cx="1840760" cy="1925235"/>
          </a:xfrm>
        </p:grpSpPr>
        <p:pic>
          <p:nvPicPr>
            <p:cNvPr id="7" name="Graphic 6">
              <a:extLst>
                <a:ext uri="{FF2B5EF4-FFF2-40B4-BE49-F238E27FC236}">
                  <a16:creationId xmlns:a16="http://schemas.microsoft.com/office/drawing/2014/main" id="{727D44D7-2894-486C-83E0-C46192CC52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0122" y="1915960"/>
              <a:ext cx="1470178" cy="1470178"/>
            </a:xfrm>
            <a:prstGeom prst="rect">
              <a:avLst/>
            </a:prstGeom>
          </p:spPr>
        </p:pic>
        <p:sp>
          <p:nvSpPr>
            <p:cNvPr id="8" name="TextBox 7">
              <a:extLst>
                <a:ext uri="{FF2B5EF4-FFF2-40B4-BE49-F238E27FC236}">
                  <a16:creationId xmlns:a16="http://schemas.microsoft.com/office/drawing/2014/main" id="{06E1A733-1567-4B05-AFEB-66A7C86D2799}"/>
                </a:ext>
              </a:extLst>
            </p:cNvPr>
            <p:cNvSpPr txBox="1"/>
            <p:nvPr/>
          </p:nvSpPr>
          <p:spPr>
            <a:xfrm>
              <a:off x="5354837" y="3471863"/>
              <a:ext cx="1840760" cy="369332"/>
            </a:xfrm>
            <a:prstGeom prst="rect">
              <a:avLst/>
            </a:prstGeom>
            <a:noFill/>
          </p:spPr>
          <p:txBody>
            <a:bodyPr wrap="none" rtlCol="0">
              <a:spAutoFit/>
            </a:bodyPr>
            <a:lstStyle/>
            <a:p>
              <a:pPr algn="ctr"/>
              <a:r>
                <a:rPr lang="en-US" b="1" dirty="0">
                  <a:solidFill>
                    <a:srgbClr val="2A355F"/>
                  </a:solidFill>
                </a:rPr>
                <a:t>API Management</a:t>
              </a:r>
            </a:p>
          </p:txBody>
        </p:sp>
      </p:grpSp>
      <p:grpSp>
        <p:nvGrpSpPr>
          <p:cNvPr id="9" name="Group 8">
            <a:extLst>
              <a:ext uri="{FF2B5EF4-FFF2-40B4-BE49-F238E27FC236}">
                <a16:creationId xmlns:a16="http://schemas.microsoft.com/office/drawing/2014/main" id="{860E8902-47B7-42B0-80DF-885E256C161E}"/>
              </a:ext>
            </a:extLst>
          </p:cNvPr>
          <p:cNvGrpSpPr/>
          <p:nvPr/>
        </p:nvGrpSpPr>
        <p:grpSpPr>
          <a:xfrm>
            <a:off x="8396046" y="1915960"/>
            <a:ext cx="1776961" cy="1925235"/>
            <a:chOff x="8396046" y="1915960"/>
            <a:chExt cx="1776961" cy="1925235"/>
          </a:xfrm>
        </p:grpSpPr>
        <p:pic>
          <p:nvPicPr>
            <p:cNvPr id="10" name="Graphic 9">
              <a:extLst>
                <a:ext uri="{FF2B5EF4-FFF2-40B4-BE49-F238E27FC236}">
                  <a16:creationId xmlns:a16="http://schemas.microsoft.com/office/drawing/2014/main" id="{9A9EBA4A-335A-47AC-A008-BD991505BD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615674" y="1915960"/>
              <a:ext cx="1470178" cy="1470178"/>
            </a:xfrm>
            <a:prstGeom prst="rect">
              <a:avLst/>
            </a:prstGeom>
          </p:spPr>
        </p:pic>
        <p:sp>
          <p:nvSpPr>
            <p:cNvPr id="11" name="TextBox 10">
              <a:extLst>
                <a:ext uri="{FF2B5EF4-FFF2-40B4-BE49-F238E27FC236}">
                  <a16:creationId xmlns:a16="http://schemas.microsoft.com/office/drawing/2014/main" id="{970E22FD-7388-4329-8423-EE6ADA05FD51}"/>
                </a:ext>
              </a:extLst>
            </p:cNvPr>
            <p:cNvSpPr txBox="1"/>
            <p:nvPr/>
          </p:nvSpPr>
          <p:spPr>
            <a:xfrm>
              <a:off x="8396046" y="3471863"/>
              <a:ext cx="1776961" cy="369332"/>
            </a:xfrm>
            <a:prstGeom prst="rect">
              <a:avLst/>
            </a:prstGeom>
            <a:noFill/>
          </p:spPr>
          <p:txBody>
            <a:bodyPr wrap="none" rtlCol="0">
              <a:spAutoFit/>
            </a:bodyPr>
            <a:lstStyle/>
            <a:p>
              <a:pPr algn="ctr"/>
              <a:r>
                <a:rPr lang="en-US" b="1" dirty="0">
                  <a:solidFill>
                    <a:srgbClr val="2A355F"/>
                  </a:solidFill>
                </a:rPr>
                <a:t>Azure Event Grid</a:t>
              </a:r>
            </a:p>
          </p:txBody>
        </p:sp>
      </p:grpSp>
      <p:sp>
        <p:nvSpPr>
          <p:cNvPr id="12" name="Rectangle 11">
            <a:extLst>
              <a:ext uri="{FF2B5EF4-FFF2-40B4-BE49-F238E27FC236}">
                <a16:creationId xmlns:a16="http://schemas.microsoft.com/office/drawing/2014/main" id="{9D8F0F7B-069B-4918-8FB4-E920AD4ED2DA}"/>
              </a:ext>
            </a:extLst>
          </p:cNvPr>
          <p:cNvSpPr/>
          <p:nvPr/>
        </p:nvSpPr>
        <p:spPr>
          <a:xfrm>
            <a:off x="1284201" y="4277520"/>
            <a:ext cx="9623597" cy="923330"/>
          </a:xfrm>
          <a:prstGeom prst="rect">
            <a:avLst/>
          </a:prstGeom>
          <a:noFill/>
        </p:spPr>
        <p:txBody>
          <a:bodyPr wrap="none" lIns="91440" tIns="45720" rIns="91440" bIns="45720">
            <a:spAutoFit/>
          </a:bodyPr>
          <a:lstStyle/>
          <a:p>
            <a:pPr algn="ctr"/>
            <a:r>
              <a:rPr lang="en-US" sz="5400" b="0" cap="none" spc="0" dirty="0">
                <a:ln w="0"/>
                <a:solidFill>
                  <a:srgbClr val="5C005C"/>
                </a:solidFill>
                <a:effectLst>
                  <a:outerShdw blurRad="38100" dist="25400" dir="5400000" algn="ctr" rotWithShape="0">
                    <a:srgbClr val="6E747A">
                      <a:alpha val="43000"/>
                    </a:srgbClr>
                  </a:outerShdw>
                </a:effectLst>
                <a:latin typeface="Kamerik205 8" panose="020B0803030600020004" pitchFamily="34" charset="0"/>
              </a:rPr>
              <a:t>Workflows and Integration</a:t>
            </a:r>
          </a:p>
        </p:txBody>
      </p:sp>
    </p:spTree>
    <p:extLst>
      <p:ext uri="{BB962C8B-B14F-4D97-AF65-F5344CB8AC3E}">
        <p14:creationId xmlns:p14="http://schemas.microsoft.com/office/powerpoint/2010/main" val="14285171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C86C2-01B4-4106-8429-A0E0DC70250B}"/>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5F993D40-EF48-4685-A2EE-E3C0464D59DF}"/>
              </a:ext>
            </a:extLst>
          </p:cNvPr>
          <p:cNvSpPr txBox="1"/>
          <p:nvPr/>
        </p:nvSpPr>
        <p:spPr>
          <a:xfrm>
            <a:off x="838200" y="1182695"/>
            <a:ext cx="7536487" cy="646331"/>
          </a:xfrm>
          <a:prstGeom prst="rect">
            <a:avLst/>
          </a:prstGeom>
          <a:noFill/>
        </p:spPr>
        <p:txBody>
          <a:bodyPr wrap="none" rtlCol="0">
            <a:spAutoFit/>
          </a:bodyPr>
          <a:lstStyle/>
          <a:p>
            <a:r>
              <a:rPr lang="en-US" sz="3600" dirty="0">
                <a:solidFill>
                  <a:schemeClr val="tx2">
                    <a:lumMod val="75000"/>
                  </a:schemeClr>
                </a:solidFill>
              </a:rPr>
              <a:t>Patterns – Aggregator (stateful entities)</a:t>
            </a:r>
          </a:p>
        </p:txBody>
      </p:sp>
      <p:pic>
        <p:nvPicPr>
          <p:cNvPr id="4" name="Picture 3">
            <a:extLst>
              <a:ext uri="{FF2B5EF4-FFF2-40B4-BE49-F238E27FC236}">
                <a16:creationId xmlns:a16="http://schemas.microsoft.com/office/drawing/2014/main" id="{599FC4C1-45D5-4A08-8EEB-D74916255389}"/>
              </a:ext>
            </a:extLst>
          </p:cNvPr>
          <p:cNvPicPr>
            <a:picLocks noChangeAspect="1"/>
          </p:cNvPicPr>
          <p:nvPr/>
        </p:nvPicPr>
        <p:blipFill>
          <a:blip r:embed="rId3"/>
          <a:stretch>
            <a:fillRect/>
          </a:stretch>
        </p:blipFill>
        <p:spPr>
          <a:xfrm>
            <a:off x="838200" y="1829026"/>
            <a:ext cx="7359213" cy="3846279"/>
          </a:xfrm>
          <a:prstGeom prst="rect">
            <a:avLst/>
          </a:prstGeom>
        </p:spPr>
      </p:pic>
    </p:spTree>
    <p:extLst>
      <p:ext uri="{BB962C8B-B14F-4D97-AF65-F5344CB8AC3E}">
        <p14:creationId xmlns:p14="http://schemas.microsoft.com/office/powerpoint/2010/main" val="38038883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56272-56FF-4D5A-B948-4B2C2B9839C8}"/>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F3718B70-95F9-4CFB-9E01-DCA566A4476D}"/>
              </a:ext>
            </a:extLst>
          </p:cNvPr>
          <p:cNvSpPr txBox="1"/>
          <p:nvPr/>
        </p:nvSpPr>
        <p:spPr>
          <a:xfrm>
            <a:off x="838200" y="1182695"/>
            <a:ext cx="7536487" cy="646331"/>
          </a:xfrm>
          <a:prstGeom prst="rect">
            <a:avLst/>
          </a:prstGeom>
          <a:noFill/>
        </p:spPr>
        <p:txBody>
          <a:bodyPr wrap="none" rtlCol="0">
            <a:spAutoFit/>
          </a:bodyPr>
          <a:lstStyle/>
          <a:p>
            <a:r>
              <a:rPr lang="en-US" sz="3600" dirty="0">
                <a:solidFill>
                  <a:schemeClr val="tx2">
                    <a:lumMod val="75000"/>
                  </a:schemeClr>
                </a:solidFill>
              </a:rPr>
              <a:t>Patterns – Aggregator (stateful entities)</a:t>
            </a:r>
          </a:p>
        </p:txBody>
      </p:sp>
      <p:pic>
        <p:nvPicPr>
          <p:cNvPr id="4" name="Picture 3">
            <a:extLst>
              <a:ext uri="{FF2B5EF4-FFF2-40B4-BE49-F238E27FC236}">
                <a16:creationId xmlns:a16="http://schemas.microsoft.com/office/drawing/2014/main" id="{0F0CE204-E87A-4D02-A871-DAE7F90A8713}"/>
              </a:ext>
            </a:extLst>
          </p:cNvPr>
          <p:cNvPicPr>
            <a:picLocks noChangeAspect="1"/>
          </p:cNvPicPr>
          <p:nvPr/>
        </p:nvPicPr>
        <p:blipFill>
          <a:blip r:embed="rId3"/>
          <a:stretch>
            <a:fillRect/>
          </a:stretch>
        </p:blipFill>
        <p:spPr>
          <a:xfrm>
            <a:off x="838199" y="1945807"/>
            <a:ext cx="8550087" cy="3243137"/>
          </a:xfrm>
          <a:prstGeom prst="rect">
            <a:avLst/>
          </a:prstGeom>
        </p:spPr>
      </p:pic>
    </p:spTree>
    <p:extLst>
      <p:ext uri="{BB962C8B-B14F-4D97-AF65-F5344CB8AC3E}">
        <p14:creationId xmlns:p14="http://schemas.microsoft.com/office/powerpoint/2010/main" val="36158737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6F289-497F-4BFC-9C80-6050F7F4441A}"/>
              </a:ext>
            </a:extLst>
          </p:cNvPr>
          <p:cNvSpPr>
            <a:spLocks noGrp="1"/>
          </p:cNvSpPr>
          <p:nvPr>
            <p:ph type="title"/>
          </p:nvPr>
        </p:nvSpPr>
        <p:spPr/>
        <p:txBody>
          <a:bodyPr/>
          <a:lstStyle/>
          <a:p>
            <a:r>
              <a:rPr lang="en-US" dirty="0"/>
              <a:t>Real World Scenarios</a:t>
            </a:r>
          </a:p>
        </p:txBody>
      </p:sp>
      <p:sp>
        <p:nvSpPr>
          <p:cNvPr id="3" name="Text Placeholder 2">
            <a:extLst>
              <a:ext uri="{FF2B5EF4-FFF2-40B4-BE49-F238E27FC236}">
                <a16:creationId xmlns:a16="http://schemas.microsoft.com/office/drawing/2014/main" id="{CE727A29-B467-49D9-8A7B-663463221543}"/>
              </a:ext>
            </a:extLst>
          </p:cNvPr>
          <p:cNvSpPr>
            <a:spLocks noGrp="1"/>
          </p:cNvSpPr>
          <p:nvPr>
            <p:ph type="body" idx="1"/>
          </p:nvPr>
        </p:nvSpPr>
        <p:spPr/>
        <p:txBody>
          <a:bodyPr/>
          <a:lstStyle/>
          <a:p>
            <a:r>
              <a:rPr lang="en-US" dirty="0"/>
              <a:t>Beyond Hello World: Getting Deeper into Azure Functions</a:t>
            </a:r>
          </a:p>
        </p:txBody>
      </p:sp>
    </p:spTree>
    <p:extLst>
      <p:ext uri="{BB962C8B-B14F-4D97-AF65-F5344CB8AC3E}">
        <p14:creationId xmlns:p14="http://schemas.microsoft.com/office/powerpoint/2010/main" val="9401803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6CCD481-9AE3-4F68-8968-E93C6589AAF3}"/>
              </a:ext>
            </a:extLst>
          </p:cNvPr>
          <p:cNvSpPr/>
          <p:nvPr/>
        </p:nvSpPr>
        <p:spPr>
          <a:xfrm>
            <a:off x="1784620" y="1188409"/>
            <a:ext cx="8566484" cy="50125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0E8389-4A27-4499-A5FD-6A155F08A589}"/>
              </a:ext>
            </a:extLst>
          </p:cNvPr>
          <p:cNvSpPr>
            <a:spLocks noGrp="1"/>
          </p:cNvSpPr>
          <p:nvPr>
            <p:ph type="title"/>
          </p:nvPr>
        </p:nvSpPr>
        <p:spPr/>
        <p:txBody>
          <a:bodyPr/>
          <a:lstStyle/>
          <a:p>
            <a:r>
              <a:rPr lang="en-US" dirty="0"/>
              <a:t>CRUD Microservice</a:t>
            </a:r>
          </a:p>
        </p:txBody>
      </p:sp>
      <p:pic>
        <p:nvPicPr>
          <p:cNvPr id="3" name="Graphic 2">
            <a:extLst>
              <a:ext uri="{FF2B5EF4-FFF2-40B4-BE49-F238E27FC236}">
                <a16:creationId xmlns:a16="http://schemas.microsoft.com/office/drawing/2014/main" id="{84A2E6C8-7D91-4FCE-97F8-7BB779E210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3320" y="3119904"/>
            <a:ext cx="1131056" cy="1131056"/>
          </a:xfrm>
          <a:prstGeom prst="rect">
            <a:avLst/>
          </a:prstGeom>
        </p:spPr>
      </p:pic>
      <p:pic>
        <p:nvPicPr>
          <p:cNvPr id="4" name="Graphic 3">
            <a:extLst>
              <a:ext uri="{FF2B5EF4-FFF2-40B4-BE49-F238E27FC236}">
                <a16:creationId xmlns:a16="http://schemas.microsoft.com/office/drawing/2014/main" id="{A72BE346-E913-4343-AD30-E70E9CBB71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68161" y="3119903"/>
            <a:ext cx="1131056" cy="1131056"/>
          </a:xfrm>
          <a:prstGeom prst="rect">
            <a:avLst/>
          </a:prstGeom>
        </p:spPr>
      </p:pic>
      <p:grpSp>
        <p:nvGrpSpPr>
          <p:cNvPr id="5" name="Group 4">
            <a:extLst>
              <a:ext uri="{FF2B5EF4-FFF2-40B4-BE49-F238E27FC236}">
                <a16:creationId xmlns:a16="http://schemas.microsoft.com/office/drawing/2014/main" id="{CA5B9B50-2101-4C3E-9010-2CDA95A2641A}"/>
              </a:ext>
            </a:extLst>
          </p:cNvPr>
          <p:cNvGrpSpPr/>
          <p:nvPr/>
        </p:nvGrpSpPr>
        <p:grpSpPr>
          <a:xfrm>
            <a:off x="6627122" y="1762293"/>
            <a:ext cx="1312362" cy="1131055"/>
            <a:chOff x="5562163" y="1337245"/>
            <a:chExt cx="899587" cy="731498"/>
          </a:xfrm>
        </p:grpSpPr>
        <p:pic>
          <p:nvPicPr>
            <p:cNvPr id="6" name="Graphic 5">
              <a:extLst>
                <a:ext uri="{FF2B5EF4-FFF2-40B4-BE49-F238E27FC236}">
                  <a16:creationId xmlns:a16="http://schemas.microsoft.com/office/drawing/2014/main" id="{3889908F-B2C7-4D92-8136-E829088244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7" name="Picture 6">
              <a:extLst>
                <a:ext uri="{FF2B5EF4-FFF2-40B4-BE49-F238E27FC236}">
                  <a16:creationId xmlns:a16="http://schemas.microsoft.com/office/drawing/2014/main" id="{F1BA791A-52D4-4F11-8B15-C109BB37F3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8" name="Group 7">
            <a:extLst>
              <a:ext uri="{FF2B5EF4-FFF2-40B4-BE49-F238E27FC236}">
                <a16:creationId xmlns:a16="http://schemas.microsoft.com/office/drawing/2014/main" id="{709165FB-119A-49A8-A2E4-3D20EF7CAD8C}"/>
              </a:ext>
            </a:extLst>
          </p:cNvPr>
          <p:cNvGrpSpPr/>
          <p:nvPr/>
        </p:nvGrpSpPr>
        <p:grpSpPr>
          <a:xfrm>
            <a:off x="6627122" y="3119904"/>
            <a:ext cx="1312362" cy="1131055"/>
            <a:chOff x="5562163" y="1337245"/>
            <a:chExt cx="899587" cy="731498"/>
          </a:xfrm>
        </p:grpSpPr>
        <p:pic>
          <p:nvPicPr>
            <p:cNvPr id="9" name="Graphic 8">
              <a:extLst>
                <a:ext uri="{FF2B5EF4-FFF2-40B4-BE49-F238E27FC236}">
                  <a16:creationId xmlns:a16="http://schemas.microsoft.com/office/drawing/2014/main" id="{E30E978E-F004-41AB-80CA-A9118DDB7E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0" name="Picture 9">
              <a:extLst>
                <a:ext uri="{FF2B5EF4-FFF2-40B4-BE49-F238E27FC236}">
                  <a16:creationId xmlns:a16="http://schemas.microsoft.com/office/drawing/2014/main" id="{66FA2DF9-C0D9-43C6-B6CC-B9CACA1338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1" name="Group 10">
            <a:extLst>
              <a:ext uri="{FF2B5EF4-FFF2-40B4-BE49-F238E27FC236}">
                <a16:creationId xmlns:a16="http://schemas.microsoft.com/office/drawing/2014/main" id="{9A1B8365-FB50-4742-80D0-4919DF6E14FE}"/>
              </a:ext>
            </a:extLst>
          </p:cNvPr>
          <p:cNvGrpSpPr/>
          <p:nvPr/>
        </p:nvGrpSpPr>
        <p:grpSpPr>
          <a:xfrm>
            <a:off x="6627122" y="4477515"/>
            <a:ext cx="1312362" cy="1131055"/>
            <a:chOff x="5562163" y="1337245"/>
            <a:chExt cx="899587" cy="731498"/>
          </a:xfrm>
        </p:grpSpPr>
        <p:pic>
          <p:nvPicPr>
            <p:cNvPr id="12" name="Graphic 11">
              <a:extLst>
                <a:ext uri="{FF2B5EF4-FFF2-40B4-BE49-F238E27FC236}">
                  <a16:creationId xmlns:a16="http://schemas.microsoft.com/office/drawing/2014/main" id="{C1B13245-7E39-48C5-A96E-9D9462F330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3" name="Picture 12">
              <a:extLst>
                <a:ext uri="{FF2B5EF4-FFF2-40B4-BE49-F238E27FC236}">
                  <a16:creationId xmlns:a16="http://schemas.microsoft.com/office/drawing/2014/main" id="{7E2B5F25-3AB8-4BF0-8DCE-D3252B0502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cxnSp>
        <p:nvCxnSpPr>
          <p:cNvPr id="14" name="Straight Arrow Connector 13">
            <a:extLst>
              <a:ext uri="{FF2B5EF4-FFF2-40B4-BE49-F238E27FC236}">
                <a16:creationId xmlns:a16="http://schemas.microsoft.com/office/drawing/2014/main" id="{8FDC63EC-E251-4AB2-A0BE-88214E1F517C}"/>
              </a:ext>
            </a:extLst>
          </p:cNvPr>
          <p:cNvCxnSpPr>
            <a:cxnSpLocks/>
            <a:stCxn id="3" idx="3"/>
            <a:endCxn id="4" idx="1"/>
          </p:cNvCxnSpPr>
          <p:nvPr/>
        </p:nvCxnSpPr>
        <p:spPr>
          <a:xfrm flipV="1">
            <a:off x="3264376" y="3685431"/>
            <a:ext cx="803785"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527A100-21F9-47AE-983F-DD7A81DB81B5}"/>
              </a:ext>
            </a:extLst>
          </p:cNvPr>
          <p:cNvCxnSpPr>
            <a:stCxn id="4" idx="3"/>
            <a:endCxn id="6" idx="1"/>
          </p:cNvCxnSpPr>
          <p:nvPr/>
        </p:nvCxnSpPr>
        <p:spPr>
          <a:xfrm flipV="1">
            <a:off x="5199217" y="2327821"/>
            <a:ext cx="1673122" cy="135761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7CB1D48-EC9A-4E39-AB5F-5D0AA13CB62B}"/>
              </a:ext>
            </a:extLst>
          </p:cNvPr>
          <p:cNvCxnSpPr>
            <a:stCxn id="4" idx="3"/>
            <a:endCxn id="9" idx="1"/>
          </p:cNvCxnSpPr>
          <p:nvPr/>
        </p:nvCxnSpPr>
        <p:spPr>
          <a:xfrm>
            <a:off x="5199217" y="3685431"/>
            <a:ext cx="1673122"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4D5743B-F6BB-4977-8DE0-0B0474B7C1F2}"/>
              </a:ext>
            </a:extLst>
          </p:cNvPr>
          <p:cNvCxnSpPr>
            <a:stCxn id="4" idx="3"/>
            <a:endCxn id="12" idx="1"/>
          </p:cNvCxnSpPr>
          <p:nvPr/>
        </p:nvCxnSpPr>
        <p:spPr>
          <a:xfrm>
            <a:off x="5199217" y="3685431"/>
            <a:ext cx="1673122" cy="13576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208FB489-8025-4B80-8AAF-74F8E45485B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63457" y="3119905"/>
            <a:ext cx="1131054" cy="1131054"/>
          </a:xfrm>
          <a:prstGeom prst="rect">
            <a:avLst/>
          </a:prstGeom>
        </p:spPr>
      </p:pic>
      <p:pic>
        <p:nvPicPr>
          <p:cNvPr id="19" name="Graphic 18">
            <a:extLst>
              <a:ext uri="{FF2B5EF4-FFF2-40B4-BE49-F238E27FC236}">
                <a16:creationId xmlns:a16="http://schemas.microsoft.com/office/drawing/2014/main" id="{F99D3FC3-BFFA-4CDE-B39E-4F4E05C8DF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63457" y="1762293"/>
            <a:ext cx="1131054" cy="1131054"/>
          </a:xfrm>
          <a:prstGeom prst="rect">
            <a:avLst/>
          </a:prstGeom>
        </p:spPr>
      </p:pic>
      <p:pic>
        <p:nvPicPr>
          <p:cNvPr id="20" name="Graphic 19">
            <a:extLst>
              <a:ext uri="{FF2B5EF4-FFF2-40B4-BE49-F238E27FC236}">
                <a16:creationId xmlns:a16="http://schemas.microsoft.com/office/drawing/2014/main" id="{A41DC1F1-41AA-43F6-B8BD-2BC58D4086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63457" y="4477516"/>
            <a:ext cx="1131054" cy="1131054"/>
          </a:xfrm>
          <a:prstGeom prst="rect">
            <a:avLst/>
          </a:prstGeom>
        </p:spPr>
      </p:pic>
      <p:cxnSp>
        <p:nvCxnSpPr>
          <p:cNvPr id="21" name="Straight Arrow Connector 20">
            <a:extLst>
              <a:ext uri="{FF2B5EF4-FFF2-40B4-BE49-F238E27FC236}">
                <a16:creationId xmlns:a16="http://schemas.microsoft.com/office/drawing/2014/main" id="{CFCC8937-09A7-4957-94C5-04C79A026585}"/>
              </a:ext>
            </a:extLst>
          </p:cNvPr>
          <p:cNvCxnSpPr>
            <a:stCxn id="6" idx="3"/>
            <a:endCxn id="19" idx="1"/>
          </p:cNvCxnSpPr>
          <p:nvPr/>
        </p:nvCxnSpPr>
        <p:spPr>
          <a:xfrm flipV="1">
            <a:off x="7939484" y="2327820"/>
            <a:ext cx="923973"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92EBD4C-5B09-42CF-B89E-162815C65D29}"/>
              </a:ext>
            </a:extLst>
          </p:cNvPr>
          <p:cNvCxnSpPr>
            <a:stCxn id="9" idx="3"/>
            <a:endCxn id="18" idx="1"/>
          </p:cNvCxnSpPr>
          <p:nvPr/>
        </p:nvCxnSpPr>
        <p:spPr>
          <a:xfrm>
            <a:off x="7939484" y="3685432"/>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D29237C-04F3-407C-89C9-7889A93B02FC}"/>
              </a:ext>
            </a:extLst>
          </p:cNvPr>
          <p:cNvCxnSpPr>
            <a:stCxn id="12" idx="3"/>
            <a:endCxn id="20" idx="1"/>
          </p:cNvCxnSpPr>
          <p:nvPr/>
        </p:nvCxnSpPr>
        <p:spPr>
          <a:xfrm>
            <a:off x="7939484" y="5043043"/>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3826F80-9B34-49FC-8321-E2B87C1D213A}"/>
              </a:ext>
            </a:extLst>
          </p:cNvPr>
          <p:cNvCxnSpPr>
            <a:cxnSpLocks/>
          </p:cNvCxnSpPr>
          <p:nvPr/>
        </p:nvCxnSpPr>
        <p:spPr>
          <a:xfrm>
            <a:off x="5372188" y="1528395"/>
            <a:ext cx="0" cy="4362679"/>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51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par>
                                <p:cTn id="28" presetID="22" presetClass="entr" presetSubtype="8"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par>
                                <p:cTn id="31" presetID="22" presetClass="entr" presetSubtype="8"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par>
                                <p:cTn id="43" presetID="22" presetClass="entr" presetSubtype="8"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left)">
                                      <p:cBhvr>
                                        <p:cTn id="45" dur="500"/>
                                        <p:tgtEl>
                                          <p:spTgt spid="16"/>
                                        </p:tgtEl>
                                      </p:cBhvr>
                                    </p:animEffect>
                                  </p:childTnLst>
                                </p:cTn>
                              </p:par>
                              <p:par>
                                <p:cTn id="46" presetID="22" presetClass="entr" presetSubtype="8"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dissolve">
                                      <p:cBhvr>
                                        <p:cTn id="53" dur="500"/>
                                        <p:tgtEl>
                                          <p:spTgt spid="2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637A84D-E652-4E0F-90C9-4EC7650B01D9}"/>
              </a:ext>
            </a:extLst>
          </p:cNvPr>
          <p:cNvSpPr/>
          <p:nvPr/>
        </p:nvSpPr>
        <p:spPr>
          <a:xfrm>
            <a:off x="1148526" y="1114925"/>
            <a:ext cx="9894947" cy="46281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5AC9BD42-7F16-4B7F-B972-16DCA230AC4D}"/>
              </a:ext>
            </a:extLst>
          </p:cNvPr>
          <p:cNvSpPr>
            <a:spLocks noGrp="1"/>
          </p:cNvSpPr>
          <p:nvPr>
            <p:ph type="title"/>
          </p:nvPr>
        </p:nvSpPr>
        <p:spPr/>
        <p:txBody>
          <a:bodyPr/>
          <a:lstStyle/>
          <a:p>
            <a:r>
              <a:rPr lang="en-US" dirty="0"/>
              <a:t>CRUD Microservice</a:t>
            </a:r>
          </a:p>
        </p:txBody>
      </p:sp>
      <p:pic>
        <p:nvPicPr>
          <p:cNvPr id="3" name="Graphic 2">
            <a:extLst>
              <a:ext uri="{FF2B5EF4-FFF2-40B4-BE49-F238E27FC236}">
                <a16:creationId xmlns:a16="http://schemas.microsoft.com/office/drawing/2014/main" id="{048FFBF0-4D91-4CDE-A81F-FCC9B2EC6D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5178" y="2839169"/>
            <a:ext cx="1131056" cy="1131056"/>
          </a:xfrm>
          <a:prstGeom prst="rect">
            <a:avLst/>
          </a:prstGeom>
        </p:spPr>
      </p:pic>
      <p:pic>
        <p:nvPicPr>
          <p:cNvPr id="4" name="Graphic 3">
            <a:extLst>
              <a:ext uri="{FF2B5EF4-FFF2-40B4-BE49-F238E27FC236}">
                <a16:creationId xmlns:a16="http://schemas.microsoft.com/office/drawing/2014/main" id="{B7F2ABC2-F57B-45C1-B28A-8276556831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50020" y="2839169"/>
            <a:ext cx="1131056" cy="1131056"/>
          </a:xfrm>
          <a:prstGeom prst="rect">
            <a:avLst/>
          </a:prstGeom>
        </p:spPr>
      </p:pic>
      <p:grpSp>
        <p:nvGrpSpPr>
          <p:cNvPr id="5" name="Group 4">
            <a:extLst>
              <a:ext uri="{FF2B5EF4-FFF2-40B4-BE49-F238E27FC236}">
                <a16:creationId xmlns:a16="http://schemas.microsoft.com/office/drawing/2014/main" id="{789BA709-D69B-452D-B10F-93873F8FF1D5}"/>
              </a:ext>
            </a:extLst>
          </p:cNvPr>
          <p:cNvGrpSpPr/>
          <p:nvPr/>
        </p:nvGrpSpPr>
        <p:grpSpPr>
          <a:xfrm>
            <a:off x="5808980" y="1481558"/>
            <a:ext cx="1312362" cy="1131055"/>
            <a:chOff x="5562163" y="1337245"/>
            <a:chExt cx="899587" cy="731498"/>
          </a:xfrm>
        </p:grpSpPr>
        <p:pic>
          <p:nvPicPr>
            <p:cNvPr id="6" name="Graphic 5">
              <a:extLst>
                <a:ext uri="{FF2B5EF4-FFF2-40B4-BE49-F238E27FC236}">
                  <a16:creationId xmlns:a16="http://schemas.microsoft.com/office/drawing/2014/main" id="{2CBD3304-5EC5-4C61-A6B0-B4377A25B4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7" name="Picture 6">
              <a:extLst>
                <a:ext uri="{FF2B5EF4-FFF2-40B4-BE49-F238E27FC236}">
                  <a16:creationId xmlns:a16="http://schemas.microsoft.com/office/drawing/2014/main" id="{B07E842B-6701-43BA-9200-C5C0EA50D3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8" name="Group 7">
            <a:extLst>
              <a:ext uri="{FF2B5EF4-FFF2-40B4-BE49-F238E27FC236}">
                <a16:creationId xmlns:a16="http://schemas.microsoft.com/office/drawing/2014/main" id="{EE4BEF6C-AA4A-4C81-9818-2E27E1F40089}"/>
              </a:ext>
            </a:extLst>
          </p:cNvPr>
          <p:cNvGrpSpPr/>
          <p:nvPr/>
        </p:nvGrpSpPr>
        <p:grpSpPr>
          <a:xfrm>
            <a:off x="5808980" y="2839169"/>
            <a:ext cx="1312362" cy="1131055"/>
            <a:chOff x="5562163" y="1337245"/>
            <a:chExt cx="899587" cy="731498"/>
          </a:xfrm>
        </p:grpSpPr>
        <p:pic>
          <p:nvPicPr>
            <p:cNvPr id="9" name="Graphic 8">
              <a:extLst>
                <a:ext uri="{FF2B5EF4-FFF2-40B4-BE49-F238E27FC236}">
                  <a16:creationId xmlns:a16="http://schemas.microsoft.com/office/drawing/2014/main" id="{0AC473A9-C656-4D24-8A1C-3799DAEC29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0" name="Picture 9">
              <a:extLst>
                <a:ext uri="{FF2B5EF4-FFF2-40B4-BE49-F238E27FC236}">
                  <a16:creationId xmlns:a16="http://schemas.microsoft.com/office/drawing/2014/main" id="{EE11B2D7-3216-40B9-8A43-CAC41892B1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1" name="Group 10">
            <a:extLst>
              <a:ext uri="{FF2B5EF4-FFF2-40B4-BE49-F238E27FC236}">
                <a16:creationId xmlns:a16="http://schemas.microsoft.com/office/drawing/2014/main" id="{1FAC87A9-32A8-4749-8040-8CBFF2A89B99}"/>
              </a:ext>
            </a:extLst>
          </p:cNvPr>
          <p:cNvGrpSpPr/>
          <p:nvPr/>
        </p:nvGrpSpPr>
        <p:grpSpPr>
          <a:xfrm>
            <a:off x="5808980" y="4196780"/>
            <a:ext cx="1312362" cy="1131055"/>
            <a:chOff x="5562163" y="1337245"/>
            <a:chExt cx="899587" cy="731498"/>
          </a:xfrm>
        </p:grpSpPr>
        <p:pic>
          <p:nvPicPr>
            <p:cNvPr id="12" name="Graphic 11">
              <a:extLst>
                <a:ext uri="{FF2B5EF4-FFF2-40B4-BE49-F238E27FC236}">
                  <a16:creationId xmlns:a16="http://schemas.microsoft.com/office/drawing/2014/main" id="{1A537704-7EE7-4705-BC25-B39FD3A16F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3" name="Picture 12">
              <a:extLst>
                <a:ext uri="{FF2B5EF4-FFF2-40B4-BE49-F238E27FC236}">
                  <a16:creationId xmlns:a16="http://schemas.microsoft.com/office/drawing/2014/main" id="{E4D05BE0-BADE-45AC-81AE-1582BBD57C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cxnSp>
        <p:nvCxnSpPr>
          <p:cNvPr id="14" name="Straight Arrow Connector 13">
            <a:extLst>
              <a:ext uri="{FF2B5EF4-FFF2-40B4-BE49-F238E27FC236}">
                <a16:creationId xmlns:a16="http://schemas.microsoft.com/office/drawing/2014/main" id="{925451E5-9F98-44FB-A9F4-93EEA33B2607}"/>
              </a:ext>
            </a:extLst>
          </p:cNvPr>
          <p:cNvCxnSpPr>
            <a:cxnSpLocks/>
            <a:stCxn id="3" idx="3"/>
            <a:endCxn id="4" idx="1"/>
          </p:cNvCxnSpPr>
          <p:nvPr/>
        </p:nvCxnSpPr>
        <p:spPr>
          <a:xfrm>
            <a:off x="2446234" y="3404697"/>
            <a:ext cx="803786"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6D157CD-82F1-4AC4-B0E7-DA5A1913EDC5}"/>
              </a:ext>
            </a:extLst>
          </p:cNvPr>
          <p:cNvCxnSpPr>
            <a:stCxn id="4" idx="3"/>
            <a:endCxn id="6" idx="1"/>
          </p:cNvCxnSpPr>
          <p:nvPr/>
        </p:nvCxnSpPr>
        <p:spPr>
          <a:xfrm flipV="1">
            <a:off x="4381076" y="2047086"/>
            <a:ext cx="1673121" cy="135761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0376A9-BB52-4ADE-8199-662031985BA5}"/>
              </a:ext>
            </a:extLst>
          </p:cNvPr>
          <p:cNvCxnSpPr>
            <a:stCxn id="4" idx="3"/>
            <a:endCxn id="9" idx="1"/>
          </p:cNvCxnSpPr>
          <p:nvPr/>
        </p:nvCxnSpPr>
        <p:spPr>
          <a:xfrm>
            <a:off x="4381076" y="3404697"/>
            <a:ext cx="1673121"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245CAE5-E7A4-45CB-9DF1-F4DC0D9E731D}"/>
              </a:ext>
            </a:extLst>
          </p:cNvPr>
          <p:cNvCxnSpPr>
            <a:stCxn id="4" idx="3"/>
            <a:endCxn id="12" idx="1"/>
          </p:cNvCxnSpPr>
          <p:nvPr/>
        </p:nvCxnSpPr>
        <p:spPr>
          <a:xfrm>
            <a:off x="4381076" y="3404697"/>
            <a:ext cx="1673121" cy="135761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ED822A4-DD1B-4086-B08F-1AC418C67795}"/>
              </a:ext>
            </a:extLst>
          </p:cNvPr>
          <p:cNvCxnSpPr>
            <a:cxnSpLocks/>
            <a:stCxn id="6" idx="3"/>
          </p:cNvCxnSpPr>
          <p:nvPr/>
        </p:nvCxnSpPr>
        <p:spPr>
          <a:xfrm flipV="1">
            <a:off x="7121342" y="2047085"/>
            <a:ext cx="923973"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8661F96-5471-4CF4-88BF-3B29A22752CE}"/>
              </a:ext>
            </a:extLst>
          </p:cNvPr>
          <p:cNvCxnSpPr>
            <a:cxnSpLocks/>
            <a:stCxn id="9" idx="3"/>
          </p:cNvCxnSpPr>
          <p:nvPr/>
        </p:nvCxnSpPr>
        <p:spPr>
          <a:xfrm>
            <a:off x="7121342" y="3404697"/>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A3F9BA-ABCD-42D4-A191-B827E55E78A6}"/>
              </a:ext>
            </a:extLst>
          </p:cNvPr>
          <p:cNvCxnSpPr>
            <a:cxnSpLocks/>
            <a:stCxn id="12" idx="3"/>
          </p:cNvCxnSpPr>
          <p:nvPr/>
        </p:nvCxnSpPr>
        <p:spPr>
          <a:xfrm>
            <a:off x="7121342" y="4762308"/>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8334249-DBA5-4963-97D3-7226EA2A4215}"/>
              </a:ext>
            </a:extLst>
          </p:cNvPr>
          <p:cNvCxnSpPr>
            <a:cxnSpLocks/>
          </p:cNvCxnSpPr>
          <p:nvPr/>
        </p:nvCxnSpPr>
        <p:spPr>
          <a:xfrm>
            <a:off x="4554046" y="1247660"/>
            <a:ext cx="0" cy="4362679"/>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3B80F4E2-B30D-4599-A191-365A7CCD9C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45315" y="1443442"/>
            <a:ext cx="1193893" cy="1193893"/>
          </a:xfrm>
          <a:prstGeom prst="rect">
            <a:avLst/>
          </a:prstGeom>
        </p:spPr>
      </p:pic>
      <p:pic>
        <p:nvPicPr>
          <p:cNvPr id="23" name="Picture 2" descr="See the source image">
            <a:extLst>
              <a:ext uri="{FF2B5EF4-FFF2-40B4-BE49-F238E27FC236}">
                <a16:creationId xmlns:a16="http://schemas.microsoft.com/office/drawing/2014/main" id="{77CD5B23-B7C6-41B9-B912-FB8C13F868B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6734" y="2839170"/>
            <a:ext cx="1131054" cy="113105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See the source image">
            <a:extLst>
              <a:ext uri="{FF2B5EF4-FFF2-40B4-BE49-F238E27FC236}">
                <a16:creationId xmlns:a16="http://schemas.microsoft.com/office/drawing/2014/main" id="{42340788-3A31-4FAB-A921-C9B148ED799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7660" t="22012" r="27310" b="21903"/>
          <a:stretch/>
        </p:blipFill>
        <p:spPr bwMode="auto">
          <a:xfrm>
            <a:off x="8155660" y="4344058"/>
            <a:ext cx="973201" cy="836497"/>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a:extLst>
              <a:ext uri="{FF2B5EF4-FFF2-40B4-BE49-F238E27FC236}">
                <a16:creationId xmlns:a16="http://schemas.microsoft.com/office/drawing/2014/main" id="{F81D6B8E-790E-4349-ADF6-4D386735BE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09961" y="4199184"/>
            <a:ext cx="1067145" cy="1131055"/>
          </a:xfrm>
          <a:prstGeom prst="rect">
            <a:avLst/>
          </a:prstGeom>
        </p:spPr>
      </p:pic>
      <p:cxnSp>
        <p:nvCxnSpPr>
          <p:cNvPr id="26" name="Straight Arrow Connector 25">
            <a:extLst>
              <a:ext uri="{FF2B5EF4-FFF2-40B4-BE49-F238E27FC236}">
                <a16:creationId xmlns:a16="http://schemas.microsoft.com/office/drawing/2014/main" id="{1244D5DC-BB64-4B4C-B990-E997E578D35B}"/>
              </a:ext>
            </a:extLst>
          </p:cNvPr>
          <p:cNvCxnSpPr>
            <a:stCxn id="25" idx="1"/>
            <a:endCxn id="24" idx="3"/>
          </p:cNvCxnSpPr>
          <p:nvPr/>
        </p:nvCxnSpPr>
        <p:spPr>
          <a:xfrm flipH="1" flipV="1">
            <a:off x="9128861" y="4762307"/>
            <a:ext cx="581100" cy="240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814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par>
                                <p:cTn id="11" presetID="9"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par>
                          <p:cTn id="19" fill="hold">
                            <p:stCondLst>
                              <p:cond delay="500"/>
                            </p:stCondLst>
                            <p:childTnLst>
                              <p:par>
                                <p:cTn id="20" presetID="22" presetClass="entr" presetSubtype="2"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right)">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7E014-141C-470F-98E5-D3A1F7B90FBF}"/>
              </a:ext>
            </a:extLst>
          </p:cNvPr>
          <p:cNvSpPr>
            <a:spLocks noGrp="1"/>
          </p:cNvSpPr>
          <p:nvPr>
            <p:ph type="title"/>
          </p:nvPr>
        </p:nvSpPr>
        <p:spPr/>
        <p:txBody>
          <a:bodyPr/>
          <a:lstStyle/>
          <a:p>
            <a:r>
              <a:rPr lang="en-US" dirty="0"/>
              <a:t>Random Quote Generator</a:t>
            </a:r>
          </a:p>
        </p:txBody>
      </p:sp>
      <p:sp>
        <p:nvSpPr>
          <p:cNvPr id="3" name="Rectangle 2">
            <a:extLst>
              <a:ext uri="{FF2B5EF4-FFF2-40B4-BE49-F238E27FC236}">
                <a16:creationId xmlns:a16="http://schemas.microsoft.com/office/drawing/2014/main" id="{1F2D0B51-CCCE-4F75-A70C-144AEF67B653}"/>
              </a:ext>
            </a:extLst>
          </p:cNvPr>
          <p:cNvSpPr/>
          <p:nvPr/>
        </p:nvSpPr>
        <p:spPr>
          <a:xfrm>
            <a:off x="2494547" y="1023968"/>
            <a:ext cx="7226969" cy="5280580"/>
          </a:xfrm>
          <a:prstGeom prst="rect">
            <a:avLst/>
          </a:prstGeom>
          <a:solidFill>
            <a:schemeClr val="l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4" name="Group 3">
            <a:extLst>
              <a:ext uri="{FF2B5EF4-FFF2-40B4-BE49-F238E27FC236}">
                <a16:creationId xmlns:a16="http://schemas.microsoft.com/office/drawing/2014/main" id="{A147A61F-4422-4DF9-A756-F2E9D781E60E}"/>
              </a:ext>
            </a:extLst>
          </p:cNvPr>
          <p:cNvGrpSpPr/>
          <p:nvPr/>
        </p:nvGrpSpPr>
        <p:grpSpPr>
          <a:xfrm>
            <a:off x="5474677" y="1337245"/>
            <a:ext cx="1242648" cy="982021"/>
            <a:chOff x="5474677" y="1337245"/>
            <a:chExt cx="1242648" cy="982021"/>
          </a:xfrm>
        </p:grpSpPr>
        <p:pic>
          <p:nvPicPr>
            <p:cNvPr id="5" name="Graphic 4">
              <a:extLst>
                <a:ext uri="{FF2B5EF4-FFF2-40B4-BE49-F238E27FC236}">
                  <a16:creationId xmlns:a16="http://schemas.microsoft.com/office/drawing/2014/main" id="{2DCE4F31-9C4C-4571-89B9-EB1830BFFE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sp>
          <p:nvSpPr>
            <p:cNvPr id="6" name="TextBox 5">
              <a:extLst>
                <a:ext uri="{FF2B5EF4-FFF2-40B4-BE49-F238E27FC236}">
                  <a16:creationId xmlns:a16="http://schemas.microsoft.com/office/drawing/2014/main" id="{40E4DA4B-CFAF-4464-A331-54866673DE66}"/>
                </a:ext>
              </a:extLst>
            </p:cNvPr>
            <p:cNvSpPr txBox="1"/>
            <p:nvPr/>
          </p:nvSpPr>
          <p:spPr>
            <a:xfrm>
              <a:off x="5474677" y="1980712"/>
              <a:ext cx="1242648" cy="338554"/>
            </a:xfrm>
            <a:prstGeom prst="rect">
              <a:avLst/>
            </a:prstGeom>
            <a:noFill/>
          </p:spPr>
          <p:txBody>
            <a:bodyPr wrap="none" rtlCol="0">
              <a:spAutoFit/>
            </a:bodyPr>
            <a:lstStyle/>
            <a:p>
              <a:r>
                <a:rPr lang="en-US" sz="1600" dirty="0"/>
                <a:t>Add Channel</a:t>
              </a:r>
            </a:p>
          </p:txBody>
        </p:sp>
        <p:pic>
          <p:nvPicPr>
            <p:cNvPr id="7" name="Picture 6">
              <a:extLst>
                <a:ext uri="{FF2B5EF4-FFF2-40B4-BE49-F238E27FC236}">
                  <a16:creationId xmlns:a16="http://schemas.microsoft.com/office/drawing/2014/main" id="{B689CBE3-0131-4125-A613-93A02A0710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8" name="Group 7">
            <a:extLst>
              <a:ext uri="{FF2B5EF4-FFF2-40B4-BE49-F238E27FC236}">
                <a16:creationId xmlns:a16="http://schemas.microsoft.com/office/drawing/2014/main" id="{8379799D-8EED-49D1-95FF-9EE20E9813AA}"/>
              </a:ext>
            </a:extLst>
          </p:cNvPr>
          <p:cNvGrpSpPr/>
          <p:nvPr/>
        </p:nvGrpSpPr>
        <p:grpSpPr>
          <a:xfrm>
            <a:off x="5551909" y="2514007"/>
            <a:ext cx="1088183" cy="961726"/>
            <a:chOff x="5551909" y="2514007"/>
            <a:chExt cx="1088183" cy="961726"/>
          </a:xfrm>
        </p:grpSpPr>
        <p:pic>
          <p:nvPicPr>
            <p:cNvPr id="9" name="Graphic 8">
              <a:extLst>
                <a:ext uri="{FF2B5EF4-FFF2-40B4-BE49-F238E27FC236}">
                  <a16:creationId xmlns:a16="http://schemas.microsoft.com/office/drawing/2014/main" id="{48900CBF-8991-408B-9607-ADFE0B3C85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2514007"/>
              <a:ext cx="731498" cy="731498"/>
            </a:xfrm>
            <a:prstGeom prst="rect">
              <a:avLst/>
            </a:prstGeom>
          </p:spPr>
        </p:pic>
        <p:sp>
          <p:nvSpPr>
            <p:cNvPr id="10" name="TextBox 9">
              <a:extLst>
                <a:ext uri="{FF2B5EF4-FFF2-40B4-BE49-F238E27FC236}">
                  <a16:creationId xmlns:a16="http://schemas.microsoft.com/office/drawing/2014/main" id="{A74C7976-E870-4E19-A093-15F8A29B66FE}"/>
                </a:ext>
              </a:extLst>
            </p:cNvPr>
            <p:cNvSpPr txBox="1"/>
            <p:nvPr/>
          </p:nvSpPr>
          <p:spPr>
            <a:xfrm>
              <a:off x="5551909" y="3137179"/>
              <a:ext cx="1088183" cy="338554"/>
            </a:xfrm>
            <a:prstGeom prst="rect">
              <a:avLst/>
            </a:prstGeom>
            <a:noFill/>
          </p:spPr>
          <p:txBody>
            <a:bodyPr wrap="none" rtlCol="0">
              <a:spAutoFit/>
            </a:bodyPr>
            <a:lstStyle/>
            <a:p>
              <a:r>
                <a:rPr lang="en-US" sz="1600" dirty="0"/>
                <a:t>Add Quote</a:t>
              </a:r>
            </a:p>
          </p:txBody>
        </p:sp>
        <p:pic>
          <p:nvPicPr>
            <p:cNvPr id="11" name="Picture 10">
              <a:extLst>
                <a:ext uri="{FF2B5EF4-FFF2-40B4-BE49-F238E27FC236}">
                  <a16:creationId xmlns:a16="http://schemas.microsoft.com/office/drawing/2014/main" id="{82B24E74-23BC-4ABC-84E3-AD17EA4FB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3067289"/>
              <a:ext cx="336177" cy="141424"/>
            </a:xfrm>
            <a:prstGeom prst="rect">
              <a:avLst/>
            </a:prstGeom>
          </p:spPr>
        </p:pic>
      </p:grpSp>
      <p:grpSp>
        <p:nvGrpSpPr>
          <p:cNvPr id="12" name="Group 11">
            <a:extLst>
              <a:ext uri="{FF2B5EF4-FFF2-40B4-BE49-F238E27FC236}">
                <a16:creationId xmlns:a16="http://schemas.microsoft.com/office/drawing/2014/main" id="{0F367366-626F-4DC8-BDC0-A411D833B1F3}"/>
              </a:ext>
            </a:extLst>
          </p:cNvPr>
          <p:cNvGrpSpPr/>
          <p:nvPr/>
        </p:nvGrpSpPr>
        <p:grpSpPr>
          <a:xfrm>
            <a:off x="2987505" y="1738826"/>
            <a:ext cx="2676695" cy="1792134"/>
            <a:chOff x="2987505" y="1738826"/>
            <a:chExt cx="2676695" cy="1792134"/>
          </a:xfrm>
        </p:grpSpPr>
        <p:grpSp>
          <p:nvGrpSpPr>
            <p:cNvPr id="13" name="Group 12">
              <a:extLst>
                <a:ext uri="{FF2B5EF4-FFF2-40B4-BE49-F238E27FC236}">
                  <a16:creationId xmlns:a16="http://schemas.microsoft.com/office/drawing/2014/main" id="{8323B040-36C9-4691-9FFB-4282F1C224B2}"/>
                </a:ext>
              </a:extLst>
            </p:cNvPr>
            <p:cNvGrpSpPr/>
            <p:nvPr/>
          </p:nvGrpSpPr>
          <p:grpSpPr>
            <a:xfrm>
              <a:off x="2987505" y="2514007"/>
              <a:ext cx="942887" cy="1016953"/>
              <a:chOff x="1954572" y="2567106"/>
              <a:chExt cx="942887" cy="1016953"/>
            </a:xfrm>
          </p:grpSpPr>
          <p:pic>
            <p:nvPicPr>
              <p:cNvPr id="15" name="Graphic 14">
                <a:extLst>
                  <a:ext uri="{FF2B5EF4-FFF2-40B4-BE49-F238E27FC236}">
                    <a16:creationId xmlns:a16="http://schemas.microsoft.com/office/drawing/2014/main" id="{EDEFF09E-88AE-454D-8BB8-A0575B0508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2567106"/>
                <a:ext cx="739350" cy="739350"/>
              </a:xfrm>
              <a:prstGeom prst="rect">
                <a:avLst/>
              </a:prstGeom>
            </p:spPr>
          </p:pic>
          <p:sp>
            <p:nvSpPr>
              <p:cNvPr id="16" name="TextBox 15">
                <a:extLst>
                  <a:ext uri="{FF2B5EF4-FFF2-40B4-BE49-F238E27FC236}">
                    <a16:creationId xmlns:a16="http://schemas.microsoft.com/office/drawing/2014/main" id="{FC7A0BB6-F80D-480E-AB9A-1536D681E283}"/>
                  </a:ext>
                </a:extLst>
              </p:cNvPr>
              <p:cNvSpPr txBox="1"/>
              <p:nvPr/>
            </p:nvSpPr>
            <p:spPr>
              <a:xfrm>
                <a:off x="1954572" y="3245505"/>
                <a:ext cx="942887" cy="338554"/>
              </a:xfrm>
              <a:prstGeom prst="rect">
                <a:avLst/>
              </a:prstGeom>
              <a:noFill/>
            </p:spPr>
            <p:txBody>
              <a:bodyPr wrap="none" rtlCol="0">
                <a:spAutoFit/>
              </a:bodyPr>
              <a:lstStyle/>
              <a:p>
                <a:r>
                  <a:rPr lang="en-US" sz="1600" dirty="0"/>
                  <a:t>Channels</a:t>
                </a:r>
              </a:p>
            </p:txBody>
          </p:sp>
        </p:grpSp>
        <p:cxnSp>
          <p:nvCxnSpPr>
            <p:cNvPr id="14" name="Straight Arrow Connector 13">
              <a:extLst>
                <a:ext uri="{FF2B5EF4-FFF2-40B4-BE49-F238E27FC236}">
                  <a16:creationId xmlns:a16="http://schemas.microsoft.com/office/drawing/2014/main" id="{A82E47A7-5ECF-4D49-A66E-A50E88142941}"/>
                </a:ext>
              </a:extLst>
            </p:cNvPr>
            <p:cNvCxnSpPr>
              <a:cxnSpLocks/>
            </p:cNvCxnSpPr>
            <p:nvPr/>
          </p:nvCxnSpPr>
          <p:spPr>
            <a:xfrm flipH="1">
              <a:off x="3861650" y="1738826"/>
              <a:ext cx="1802550" cy="106794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5E7561AC-8B21-48E9-A3E3-08B279491D33}"/>
              </a:ext>
            </a:extLst>
          </p:cNvPr>
          <p:cNvGrpSpPr/>
          <p:nvPr/>
        </p:nvGrpSpPr>
        <p:grpSpPr>
          <a:xfrm>
            <a:off x="3064737" y="2890454"/>
            <a:ext cx="2624863" cy="1782336"/>
            <a:chOff x="3064737" y="2890454"/>
            <a:chExt cx="2624863" cy="1782336"/>
          </a:xfrm>
        </p:grpSpPr>
        <p:grpSp>
          <p:nvGrpSpPr>
            <p:cNvPr id="18" name="Group 17">
              <a:extLst>
                <a:ext uri="{FF2B5EF4-FFF2-40B4-BE49-F238E27FC236}">
                  <a16:creationId xmlns:a16="http://schemas.microsoft.com/office/drawing/2014/main" id="{D6032495-8251-4B54-B542-A4E299C3C0FD}"/>
                </a:ext>
              </a:extLst>
            </p:cNvPr>
            <p:cNvGrpSpPr/>
            <p:nvPr/>
          </p:nvGrpSpPr>
          <p:grpSpPr>
            <a:xfrm>
              <a:off x="3064737" y="3655837"/>
              <a:ext cx="788421" cy="1016953"/>
              <a:chOff x="2031804" y="3584059"/>
              <a:chExt cx="788421" cy="1016953"/>
            </a:xfrm>
          </p:grpSpPr>
          <p:pic>
            <p:nvPicPr>
              <p:cNvPr id="20" name="Graphic 19">
                <a:extLst>
                  <a:ext uri="{FF2B5EF4-FFF2-40B4-BE49-F238E27FC236}">
                    <a16:creationId xmlns:a16="http://schemas.microsoft.com/office/drawing/2014/main" id="{7E2F9AAA-1D4B-4F28-89DA-E46C5933EF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3584059"/>
                <a:ext cx="739350" cy="739350"/>
              </a:xfrm>
              <a:prstGeom prst="rect">
                <a:avLst/>
              </a:prstGeom>
            </p:spPr>
          </p:pic>
          <p:sp>
            <p:nvSpPr>
              <p:cNvPr id="21" name="TextBox 20">
                <a:extLst>
                  <a:ext uri="{FF2B5EF4-FFF2-40B4-BE49-F238E27FC236}">
                    <a16:creationId xmlns:a16="http://schemas.microsoft.com/office/drawing/2014/main" id="{BCFA0751-D326-4358-BAB5-E6F626C80CEC}"/>
                  </a:ext>
                </a:extLst>
              </p:cNvPr>
              <p:cNvSpPr txBox="1"/>
              <p:nvPr/>
            </p:nvSpPr>
            <p:spPr>
              <a:xfrm>
                <a:off x="2031804" y="4262458"/>
                <a:ext cx="788421" cy="338554"/>
              </a:xfrm>
              <a:prstGeom prst="rect">
                <a:avLst/>
              </a:prstGeom>
              <a:noFill/>
            </p:spPr>
            <p:txBody>
              <a:bodyPr wrap="none" rtlCol="0">
                <a:spAutoFit/>
              </a:bodyPr>
              <a:lstStyle/>
              <a:p>
                <a:r>
                  <a:rPr lang="en-US" sz="1600" dirty="0"/>
                  <a:t>Quotes</a:t>
                </a:r>
              </a:p>
            </p:txBody>
          </p:sp>
        </p:grpSp>
        <p:cxnSp>
          <p:nvCxnSpPr>
            <p:cNvPr id="19" name="Straight Arrow Connector 18">
              <a:extLst>
                <a:ext uri="{FF2B5EF4-FFF2-40B4-BE49-F238E27FC236}">
                  <a16:creationId xmlns:a16="http://schemas.microsoft.com/office/drawing/2014/main" id="{3E176D75-1647-4963-991F-088393D26A41}"/>
                </a:ext>
              </a:extLst>
            </p:cNvPr>
            <p:cNvCxnSpPr>
              <a:cxnSpLocks/>
            </p:cNvCxnSpPr>
            <p:nvPr/>
          </p:nvCxnSpPr>
          <p:spPr>
            <a:xfrm flipH="1">
              <a:off x="3861650" y="2890454"/>
              <a:ext cx="1827950" cy="9985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621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par>
                                <p:cTn id="16" presetID="22" presetClass="entr" presetSubtype="2"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right)">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A3CA1-B82D-4A9A-BBC6-4560AB4D8E00}"/>
              </a:ext>
            </a:extLst>
          </p:cNvPr>
          <p:cNvSpPr>
            <a:spLocks noGrp="1"/>
          </p:cNvSpPr>
          <p:nvPr>
            <p:ph type="title"/>
          </p:nvPr>
        </p:nvSpPr>
        <p:spPr/>
        <p:txBody>
          <a:bodyPr/>
          <a:lstStyle/>
          <a:p>
            <a:r>
              <a:rPr lang="en-US" dirty="0"/>
              <a:t>Random Quote Generator</a:t>
            </a:r>
          </a:p>
        </p:txBody>
      </p:sp>
      <p:sp>
        <p:nvSpPr>
          <p:cNvPr id="3" name="Rectangle 2">
            <a:extLst>
              <a:ext uri="{FF2B5EF4-FFF2-40B4-BE49-F238E27FC236}">
                <a16:creationId xmlns:a16="http://schemas.microsoft.com/office/drawing/2014/main" id="{B265CE40-B139-4999-9758-52C7BE8E6FBC}"/>
              </a:ext>
            </a:extLst>
          </p:cNvPr>
          <p:cNvSpPr/>
          <p:nvPr/>
        </p:nvSpPr>
        <p:spPr>
          <a:xfrm>
            <a:off x="2494547" y="1023968"/>
            <a:ext cx="7226969" cy="5280580"/>
          </a:xfrm>
          <a:prstGeom prst="rect">
            <a:avLst/>
          </a:prstGeom>
          <a:solidFill>
            <a:schemeClr val="l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4" name="Group 3">
            <a:extLst>
              <a:ext uri="{FF2B5EF4-FFF2-40B4-BE49-F238E27FC236}">
                <a16:creationId xmlns:a16="http://schemas.microsoft.com/office/drawing/2014/main" id="{AA5F93C2-F2E9-49E3-BD6F-0B4072BE8C6D}"/>
              </a:ext>
            </a:extLst>
          </p:cNvPr>
          <p:cNvGrpSpPr/>
          <p:nvPr/>
        </p:nvGrpSpPr>
        <p:grpSpPr>
          <a:xfrm>
            <a:off x="5474677" y="1337245"/>
            <a:ext cx="1242648" cy="982021"/>
            <a:chOff x="5474677" y="1337245"/>
            <a:chExt cx="1242648" cy="982021"/>
          </a:xfrm>
        </p:grpSpPr>
        <p:pic>
          <p:nvPicPr>
            <p:cNvPr id="5" name="Graphic 4">
              <a:extLst>
                <a:ext uri="{FF2B5EF4-FFF2-40B4-BE49-F238E27FC236}">
                  <a16:creationId xmlns:a16="http://schemas.microsoft.com/office/drawing/2014/main" id="{632C8EFC-2B06-4305-897F-41F7D46696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sp>
          <p:nvSpPr>
            <p:cNvPr id="6" name="TextBox 5">
              <a:extLst>
                <a:ext uri="{FF2B5EF4-FFF2-40B4-BE49-F238E27FC236}">
                  <a16:creationId xmlns:a16="http://schemas.microsoft.com/office/drawing/2014/main" id="{A5D7B56A-931D-42FD-820B-DB3DEDE72EA6}"/>
                </a:ext>
              </a:extLst>
            </p:cNvPr>
            <p:cNvSpPr txBox="1"/>
            <p:nvPr/>
          </p:nvSpPr>
          <p:spPr>
            <a:xfrm>
              <a:off x="5474677" y="1980712"/>
              <a:ext cx="1242648" cy="338554"/>
            </a:xfrm>
            <a:prstGeom prst="rect">
              <a:avLst/>
            </a:prstGeom>
            <a:noFill/>
          </p:spPr>
          <p:txBody>
            <a:bodyPr wrap="none" rtlCol="0">
              <a:spAutoFit/>
            </a:bodyPr>
            <a:lstStyle/>
            <a:p>
              <a:r>
                <a:rPr lang="en-US" sz="1600" dirty="0"/>
                <a:t>Add Channel</a:t>
              </a:r>
            </a:p>
          </p:txBody>
        </p:sp>
        <p:pic>
          <p:nvPicPr>
            <p:cNvPr id="7" name="Picture 6">
              <a:extLst>
                <a:ext uri="{FF2B5EF4-FFF2-40B4-BE49-F238E27FC236}">
                  <a16:creationId xmlns:a16="http://schemas.microsoft.com/office/drawing/2014/main" id="{B926CBA4-01AB-4358-BE08-82ED71E88E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8" name="Group 7">
            <a:extLst>
              <a:ext uri="{FF2B5EF4-FFF2-40B4-BE49-F238E27FC236}">
                <a16:creationId xmlns:a16="http://schemas.microsoft.com/office/drawing/2014/main" id="{BAD4FB2E-79E1-4C85-8B0E-D46B7B3023B5}"/>
              </a:ext>
            </a:extLst>
          </p:cNvPr>
          <p:cNvGrpSpPr/>
          <p:nvPr/>
        </p:nvGrpSpPr>
        <p:grpSpPr>
          <a:xfrm>
            <a:off x="5551909" y="2514007"/>
            <a:ext cx="1088183" cy="961726"/>
            <a:chOff x="5551909" y="2514007"/>
            <a:chExt cx="1088183" cy="961726"/>
          </a:xfrm>
        </p:grpSpPr>
        <p:pic>
          <p:nvPicPr>
            <p:cNvPr id="9" name="Graphic 8">
              <a:extLst>
                <a:ext uri="{FF2B5EF4-FFF2-40B4-BE49-F238E27FC236}">
                  <a16:creationId xmlns:a16="http://schemas.microsoft.com/office/drawing/2014/main" id="{2001A374-AEF5-4388-B7A0-82EBDF92A6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2514007"/>
              <a:ext cx="731498" cy="731498"/>
            </a:xfrm>
            <a:prstGeom prst="rect">
              <a:avLst/>
            </a:prstGeom>
          </p:spPr>
        </p:pic>
        <p:sp>
          <p:nvSpPr>
            <p:cNvPr id="10" name="TextBox 9">
              <a:extLst>
                <a:ext uri="{FF2B5EF4-FFF2-40B4-BE49-F238E27FC236}">
                  <a16:creationId xmlns:a16="http://schemas.microsoft.com/office/drawing/2014/main" id="{110BCC00-22C3-418B-9C1A-159A66FC1968}"/>
                </a:ext>
              </a:extLst>
            </p:cNvPr>
            <p:cNvSpPr txBox="1"/>
            <p:nvPr/>
          </p:nvSpPr>
          <p:spPr>
            <a:xfrm>
              <a:off x="5551909" y="3137179"/>
              <a:ext cx="1088183" cy="338554"/>
            </a:xfrm>
            <a:prstGeom prst="rect">
              <a:avLst/>
            </a:prstGeom>
            <a:noFill/>
          </p:spPr>
          <p:txBody>
            <a:bodyPr wrap="none" rtlCol="0">
              <a:spAutoFit/>
            </a:bodyPr>
            <a:lstStyle/>
            <a:p>
              <a:r>
                <a:rPr lang="en-US" sz="1600" dirty="0"/>
                <a:t>Add Quote</a:t>
              </a:r>
            </a:p>
          </p:txBody>
        </p:sp>
        <p:pic>
          <p:nvPicPr>
            <p:cNvPr id="11" name="Picture 10">
              <a:extLst>
                <a:ext uri="{FF2B5EF4-FFF2-40B4-BE49-F238E27FC236}">
                  <a16:creationId xmlns:a16="http://schemas.microsoft.com/office/drawing/2014/main" id="{8C55856E-FAF0-4F6A-A5DE-EDB2B57F98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3067289"/>
              <a:ext cx="336177" cy="141424"/>
            </a:xfrm>
            <a:prstGeom prst="rect">
              <a:avLst/>
            </a:prstGeom>
          </p:spPr>
        </p:pic>
      </p:grpSp>
      <p:grpSp>
        <p:nvGrpSpPr>
          <p:cNvPr id="12" name="Group 11">
            <a:extLst>
              <a:ext uri="{FF2B5EF4-FFF2-40B4-BE49-F238E27FC236}">
                <a16:creationId xmlns:a16="http://schemas.microsoft.com/office/drawing/2014/main" id="{24F6539C-88B8-4F52-9B8D-433231BEA0A5}"/>
              </a:ext>
            </a:extLst>
          </p:cNvPr>
          <p:cNvGrpSpPr/>
          <p:nvPr/>
        </p:nvGrpSpPr>
        <p:grpSpPr>
          <a:xfrm>
            <a:off x="5257536" y="3690769"/>
            <a:ext cx="1798826" cy="982021"/>
            <a:chOff x="5257536" y="3690769"/>
            <a:chExt cx="1798826" cy="982021"/>
          </a:xfrm>
        </p:grpSpPr>
        <p:pic>
          <p:nvPicPr>
            <p:cNvPr id="13" name="Graphic 12">
              <a:extLst>
                <a:ext uri="{FF2B5EF4-FFF2-40B4-BE49-F238E27FC236}">
                  <a16:creationId xmlns:a16="http://schemas.microsoft.com/office/drawing/2014/main" id="{AF1BFA30-1A7C-4B09-828A-F5D18ABAF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3690769"/>
              <a:ext cx="731498" cy="731498"/>
            </a:xfrm>
            <a:prstGeom prst="rect">
              <a:avLst/>
            </a:prstGeom>
          </p:spPr>
        </p:pic>
        <p:sp>
          <p:nvSpPr>
            <p:cNvPr id="14" name="TextBox 13">
              <a:extLst>
                <a:ext uri="{FF2B5EF4-FFF2-40B4-BE49-F238E27FC236}">
                  <a16:creationId xmlns:a16="http://schemas.microsoft.com/office/drawing/2014/main" id="{76699F0D-24E9-44C2-B9FB-3AAF79F7CEF6}"/>
                </a:ext>
              </a:extLst>
            </p:cNvPr>
            <p:cNvSpPr txBox="1"/>
            <p:nvPr/>
          </p:nvSpPr>
          <p:spPr>
            <a:xfrm>
              <a:off x="5257536" y="4334236"/>
              <a:ext cx="1798826" cy="338554"/>
            </a:xfrm>
            <a:prstGeom prst="rect">
              <a:avLst/>
            </a:prstGeom>
            <a:noFill/>
          </p:spPr>
          <p:txBody>
            <a:bodyPr wrap="none" rtlCol="0">
              <a:spAutoFit/>
            </a:bodyPr>
            <a:lstStyle/>
            <a:p>
              <a:r>
                <a:rPr lang="en-US" sz="1600" dirty="0"/>
                <a:t>Get Random Quote</a:t>
              </a:r>
            </a:p>
          </p:txBody>
        </p:sp>
        <p:pic>
          <p:nvPicPr>
            <p:cNvPr id="15" name="Picture 14">
              <a:extLst>
                <a:ext uri="{FF2B5EF4-FFF2-40B4-BE49-F238E27FC236}">
                  <a16:creationId xmlns:a16="http://schemas.microsoft.com/office/drawing/2014/main" id="{513FBB51-1F94-47FB-B264-14F089F8BF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4244051"/>
              <a:ext cx="336177" cy="141424"/>
            </a:xfrm>
            <a:prstGeom prst="rect">
              <a:avLst/>
            </a:prstGeom>
          </p:spPr>
        </p:pic>
      </p:grpSp>
      <p:grpSp>
        <p:nvGrpSpPr>
          <p:cNvPr id="16" name="Group 15">
            <a:extLst>
              <a:ext uri="{FF2B5EF4-FFF2-40B4-BE49-F238E27FC236}">
                <a16:creationId xmlns:a16="http://schemas.microsoft.com/office/drawing/2014/main" id="{30022E55-74F5-4513-A854-8CB444FA092D}"/>
              </a:ext>
            </a:extLst>
          </p:cNvPr>
          <p:cNvGrpSpPr/>
          <p:nvPr/>
        </p:nvGrpSpPr>
        <p:grpSpPr>
          <a:xfrm>
            <a:off x="2987505" y="2514007"/>
            <a:ext cx="942887" cy="1016953"/>
            <a:chOff x="1954572" y="2567106"/>
            <a:chExt cx="942887" cy="1016953"/>
          </a:xfrm>
        </p:grpSpPr>
        <p:pic>
          <p:nvPicPr>
            <p:cNvPr id="17" name="Graphic 16">
              <a:extLst>
                <a:ext uri="{FF2B5EF4-FFF2-40B4-BE49-F238E27FC236}">
                  <a16:creationId xmlns:a16="http://schemas.microsoft.com/office/drawing/2014/main" id="{8BA8D04D-085C-4F11-AAE8-6DF7A7FDB6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2567106"/>
              <a:ext cx="739350" cy="739350"/>
            </a:xfrm>
            <a:prstGeom prst="rect">
              <a:avLst/>
            </a:prstGeom>
          </p:spPr>
        </p:pic>
        <p:sp>
          <p:nvSpPr>
            <p:cNvPr id="18" name="TextBox 17">
              <a:extLst>
                <a:ext uri="{FF2B5EF4-FFF2-40B4-BE49-F238E27FC236}">
                  <a16:creationId xmlns:a16="http://schemas.microsoft.com/office/drawing/2014/main" id="{61BA7915-1663-4177-A03D-C0ACF28CCC8E}"/>
                </a:ext>
              </a:extLst>
            </p:cNvPr>
            <p:cNvSpPr txBox="1"/>
            <p:nvPr/>
          </p:nvSpPr>
          <p:spPr>
            <a:xfrm>
              <a:off x="1954572" y="3245505"/>
              <a:ext cx="942887" cy="338554"/>
            </a:xfrm>
            <a:prstGeom prst="rect">
              <a:avLst/>
            </a:prstGeom>
            <a:noFill/>
          </p:spPr>
          <p:txBody>
            <a:bodyPr wrap="none" rtlCol="0">
              <a:spAutoFit/>
            </a:bodyPr>
            <a:lstStyle/>
            <a:p>
              <a:r>
                <a:rPr lang="en-US" sz="1600" dirty="0"/>
                <a:t>Channels</a:t>
              </a:r>
            </a:p>
          </p:txBody>
        </p:sp>
      </p:grpSp>
      <p:cxnSp>
        <p:nvCxnSpPr>
          <p:cNvPr id="19" name="Straight Arrow Connector 18">
            <a:extLst>
              <a:ext uri="{FF2B5EF4-FFF2-40B4-BE49-F238E27FC236}">
                <a16:creationId xmlns:a16="http://schemas.microsoft.com/office/drawing/2014/main" id="{7ADBA3A0-09DE-4F33-90CF-0B92EE8E032D}"/>
              </a:ext>
            </a:extLst>
          </p:cNvPr>
          <p:cNvCxnSpPr>
            <a:cxnSpLocks/>
          </p:cNvCxnSpPr>
          <p:nvPr/>
        </p:nvCxnSpPr>
        <p:spPr>
          <a:xfrm flipH="1">
            <a:off x="3861650" y="1738826"/>
            <a:ext cx="1802550" cy="106794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5DC8BCC8-3099-4E97-BAC5-07AFF3A410D2}"/>
              </a:ext>
            </a:extLst>
          </p:cNvPr>
          <p:cNvGrpSpPr/>
          <p:nvPr/>
        </p:nvGrpSpPr>
        <p:grpSpPr>
          <a:xfrm>
            <a:off x="3064737" y="3655837"/>
            <a:ext cx="788421" cy="1016953"/>
            <a:chOff x="2031804" y="3584059"/>
            <a:chExt cx="788421" cy="1016953"/>
          </a:xfrm>
        </p:grpSpPr>
        <p:pic>
          <p:nvPicPr>
            <p:cNvPr id="21" name="Graphic 20">
              <a:extLst>
                <a:ext uri="{FF2B5EF4-FFF2-40B4-BE49-F238E27FC236}">
                  <a16:creationId xmlns:a16="http://schemas.microsoft.com/office/drawing/2014/main" id="{84371696-6E54-4AC4-AC57-8F038FC223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3584059"/>
              <a:ext cx="739350" cy="739350"/>
            </a:xfrm>
            <a:prstGeom prst="rect">
              <a:avLst/>
            </a:prstGeom>
          </p:spPr>
        </p:pic>
        <p:sp>
          <p:nvSpPr>
            <p:cNvPr id="22" name="TextBox 21">
              <a:extLst>
                <a:ext uri="{FF2B5EF4-FFF2-40B4-BE49-F238E27FC236}">
                  <a16:creationId xmlns:a16="http://schemas.microsoft.com/office/drawing/2014/main" id="{33947903-A027-4CBF-B8C3-1CE01044FDA7}"/>
                </a:ext>
              </a:extLst>
            </p:cNvPr>
            <p:cNvSpPr txBox="1"/>
            <p:nvPr/>
          </p:nvSpPr>
          <p:spPr>
            <a:xfrm>
              <a:off x="2031804" y="4262458"/>
              <a:ext cx="788421" cy="338554"/>
            </a:xfrm>
            <a:prstGeom prst="rect">
              <a:avLst/>
            </a:prstGeom>
            <a:noFill/>
          </p:spPr>
          <p:txBody>
            <a:bodyPr wrap="none" rtlCol="0">
              <a:spAutoFit/>
            </a:bodyPr>
            <a:lstStyle/>
            <a:p>
              <a:r>
                <a:rPr lang="en-US" sz="1600" dirty="0"/>
                <a:t>Quotes</a:t>
              </a:r>
            </a:p>
          </p:txBody>
        </p:sp>
      </p:grpSp>
      <p:cxnSp>
        <p:nvCxnSpPr>
          <p:cNvPr id="23" name="Straight Arrow Connector 22">
            <a:extLst>
              <a:ext uri="{FF2B5EF4-FFF2-40B4-BE49-F238E27FC236}">
                <a16:creationId xmlns:a16="http://schemas.microsoft.com/office/drawing/2014/main" id="{F57F2FA5-D564-473A-9AF5-BD078E8DFC10}"/>
              </a:ext>
            </a:extLst>
          </p:cNvPr>
          <p:cNvCxnSpPr>
            <a:cxnSpLocks/>
          </p:cNvCxnSpPr>
          <p:nvPr/>
        </p:nvCxnSpPr>
        <p:spPr>
          <a:xfrm flipH="1">
            <a:off x="3861650" y="2890454"/>
            <a:ext cx="1827950" cy="9985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E6671AF-C481-419F-9248-F4C62DC3A360}"/>
              </a:ext>
            </a:extLst>
          </p:cNvPr>
          <p:cNvCxnSpPr>
            <a:cxnSpLocks/>
          </p:cNvCxnSpPr>
          <p:nvPr/>
        </p:nvCxnSpPr>
        <p:spPr>
          <a:xfrm flipH="1" flipV="1">
            <a:off x="3861650" y="4055811"/>
            <a:ext cx="1827950" cy="49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41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22" presetClass="entr" presetSubtype="2" fill="hold" nodeType="withEffect">
                                  <p:stCondLst>
                                    <p:cond delay="250"/>
                                  </p:stCondLst>
                                  <p:childTnLst>
                                    <p:set>
                                      <p:cBhvr>
                                        <p:cTn id="14" dur="1" fill="hold">
                                          <p:stCondLst>
                                            <p:cond delay="0"/>
                                          </p:stCondLst>
                                        </p:cTn>
                                        <p:tgtEl>
                                          <p:spTgt spid="24"/>
                                        </p:tgtEl>
                                        <p:attrNameLst>
                                          <p:attrName>style.visibility</p:attrName>
                                        </p:attrNameLst>
                                      </p:cBhvr>
                                      <p:to>
                                        <p:strVal val="visible"/>
                                      </p:to>
                                    </p:set>
                                    <p:animEffect transition="in" filter="wipe(right)">
                                      <p:cBhvr>
                                        <p:cTn id="15"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054CE59-55B5-4136-AD38-91C7D22F1705}"/>
              </a:ext>
            </a:extLst>
          </p:cNvPr>
          <p:cNvSpPr/>
          <p:nvPr/>
        </p:nvSpPr>
        <p:spPr>
          <a:xfrm>
            <a:off x="2494547" y="1023968"/>
            <a:ext cx="7226969" cy="5280580"/>
          </a:xfrm>
          <a:prstGeom prst="rect">
            <a:avLst/>
          </a:prstGeom>
          <a:solidFill>
            <a:schemeClr val="l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6C76ED9-C6E4-4D2E-A535-89856064FBE9}"/>
              </a:ext>
            </a:extLst>
          </p:cNvPr>
          <p:cNvSpPr>
            <a:spLocks noGrp="1"/>
          </p:cNvSpPr>
          <p:nvPr>
            <p:ph type="title"/>
          </p:nvPr>
        </p:nvSpPr>
        <p:spPr/>
        <p:txBody>
          <a:bodyPr/>
          <a:lstStyle/>
          <a:p>
            <a:r>
              <a:rPr lang="en-US" dirty="0"/>
              <a:t>Random Quote Generator</a:t>
            </a:r>
          </a:p>
        </p:txBody>
      </p:sp>
      <p:grpSp>
        <p:nvGrpSpPr>
          <p:cNvPr id="3" name="Group 2">
            <a:extLst>
              <a:ext uri="{FF2B5EF4-FFF2-40B4-BE49-F238E27FC236}">
                <a16:creationId xmlns:a16="http://schemas.microsoft.com/office/drawing/2014/main" id="{7F6D0F25-FC25-4F97-814B-97022E1C0604}"/>
              </a:ext>
            </a:extLst>
          </p:cNvPr>
          <p:cNvGrpSpPr/>
          <p:nvPr/>
        </p:nvGrpSpPr>
        <p:grpSpPr>
          <a:xfrm>
            <a:off x="5104670" y="4867531"/>
            <a:ext cx="1982659" cy="966502"/>
            <a:chOff x="5104670" y="4867531"/>
            <a:chExt cx="1982659" cy="966502"/>
          </a:xfrm>
        </p:grpSpPr>
        <p:pic>
          <p:nvPicPr>
            <p:cNvPr id="4" name="Graphic 3">
              <a:extLst>
                <a:ext uri="{FF2B5EF4-FFF2-40B4-BE49-F238E27FC236}">
                  <a16:creationId xmlns:a16="http://schemas.microsoft.com/office/drawing/2014/main" id="{733B8E2A-30D1-448B-9DD5-7641178C8E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4867531"/>
              <a:ext cx="731498" cy="731498"/>
            </a:xfrm>
            <a:prstGeom prst="rect">
              <a:avLst/>
            </a:prstGeom>
          </p:spPr>
        </p:pic>
        <p:sp>
          <p:nvSpPr>
            <p:cNvPr id="5" name="TextBox 4">
              <a:extLst>
                <a:ext uri="{FF2B5EF4-FFF2-40B4-BE49-F238E27FC236}">
                  <a16:creationId xmlns:a16="http://schemas.microsoft.com/office/drawing/2014/main" id="{63379C48-945C-4435-83C3-CACECE6C5268}"/>
                </a:ext>
              </a:extLst>
            </p:cNvPr>
            <p:cNvSpPr txBox="1"/>
            <p:nvPr/>
          </p:nvSpPr>
          <p:spPr>
            <a:xfrm>
              <a:off x="5104670" y="5495479"/>
              <a:ext cx="1982659" cy="338554"/>
            </a:xfrm>
            <a:prstGeom prst="rect">
              <a:avLst/>
            </a:prstGeom>
            <a:noFill/>
          </p:spPr>
          <p:txBody>
            <a:bodyPr wrap="none" rtlCol="0">
              <a:spAutoFit/>
            </a:bodyPr>
            <a:lstStyle/>
            <a:p>
              <a:r>
                <a:rPr lang="en-US" sz="1600" dirty="0"/>
                <a:t>Random Quote Timer</a:t>
              </a:r>
            </a:p>
          </p:txBody>
        </p:sp>
        <p:pic>
          <p:nvPicPr>
            <p:cNvPr id="6" name="Picture 5">
              <a:extLst>
                <a:ext uri="{FF2B5EF4-FFF2-40B4-BE49-F238E27FC236}">
                  <a16:creationId xmlns:a16="http://schemas.microsoft.com/office/drawing/2014/main" id="{34569ADA-3319-49B2-A53E-69D09C93DC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0252" y="5393970"/>
              <a:ext cx="163992" cy="193466"/>
            </a:xfrm>
            <a:prstGeom prst="rect">
              <a:avLst/>
            </a:prstGeom>
          </p:spPr>
        </p:pic>
      </p:grpSp>
      <p:grpSp>
        <p:nvGrpSpPr>
          <p:cNvPr id="7" name="Group 6">
            <a:extLst>
              <a:ext uri="{FF2B5EF4-FFF2-40B4-BE49-F238E27FC236}">
                <a16:creationId xmlns:a16="http://schemas.microsoft.com/office/drawing/2014/main" id="{BB703488-AF63-43EB-86E0-6F40E114ECEE}"/>
              </a:ext>
            </a:extLst>
          </p:cNvPr>
          <p:cNvGrpSpPr/>
          <p:nvPr/>
        </p:nvGrpSpPr>
        <p:grpSpPr>
          <a:xfrm>
            <a:off x="5474677" y="1337245"/>
            <a:ext cx="1242648" cy="982021"/>
            <a:chOff x="5474677" y="1337245"/>
            <a:chExt cx="1242648" cy="982021"/>
          </a:xfrm>
        </p:grpSpPr>
        <p:pic>
          <p:nvPicPr>
            <p:cNvPr id="8" name="Graphic 7">
              <a:extLst>
                <a:ext uri="{FF2B5EF4-FFF2-40B4-BE49-F238E27FC236}">
                  <a16:creationId xmlns:a16="http://schemas.microsoft.com/office/drawing/2014/main" id="{27A2E373-9EEE-445F-B0C4-B529777549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sp>
          <p:nvSpPr>
            <p:cNvPr id="9" name="TextBox 8">
              <a:extLst>
                <a:ext uri="{FF2B5EF4-FFF2-40B4-BE49-F238E27FC236}">
                  <a16:creationId xmlns:a16="http://schemas.microsoft.com/office/drawing/2014/main" id="{224EE092-4735-4650-BC22-598BF6D794B3}"/>
                </a:ext>
              </a:extLst>
            </p:cNvPr>
            <p:cNvSpPr txBox="1"/>
            <p:nvPr/>
          </p:nvSpPr>
          <p:spPr>
            <a:xfrm>
              <a:off x="5474677" y="1980712"/>
              <a:ext cx="1242648" cy="338554"/>
            </a:xfrm>
            <a:prstGeom prst="rect">
              <a:avLst/>
            </a:prstGeom>
            <a:noFill/>
          </p:spPr>
          <p:txBody>
            <a:bodyPr wrap="none" rtlCol="0">
              <a:spAutoFit/>
            </a:bodyPr>
            <a:lstStyle/>
            <a:p>
              <a:r>
                <a:rPr lang="en-US" sz="1600" dirty="0"/>
                <a:t>Add Channel</a:t>
              </a:r>
            </a:p>
          </p:txBody>
        </p:sp>
        <p:pic>
          <p:nvPicPr>
            <p:cNvPr id="10" name="Picture 9">
              <a:extLst>
                <a:ext uri="{FF2B5EF4-FFF2-40B4-BE49-F238E27FC236}">
                  <a16:creationId xmlns:a16="http://schemas.microsoft.com/office/drawing/2014/main" id="{28BFA278-0281-4B24-9ABE-977D041308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1" name="Group 10">
            <a:extLst>
              <a:ext uri="{FF2B5EF4-FFF2-40B4-BE49-F238E27FC236}">
                <a16:creationId xmlns:a16="http://schemas.microsoft.com/office/drawing/2014/main" id="{2AC1D359-A283-44E7-94BB-1EBBE313B4B0}"/>
              </a:ext>
            </a:extLst>
          </p:cNvPr>
          <p:cNvGrpSpPr/>
          <p:nvPr/>
        </p:nvGrpSpPr>
        <p:grpSpPr>
          <a:xfrm>
            <a:off x="5551909" y="2514007"/>
            <a:ext cx="1088183" cy="961726"/>
            <a:chOff x="5551909" y="2514007"/>
            <a:chExt cx="1088183" cy="961726"/>
          </a:xfrm>
        </p:grpSpPr>
        <p:pic>
          <p:nvPicPr>
            <p:cNvPr id="12" name="Graphic 11">
              <a:extLst>
                <a:ext uri="{FF2B5EF4-FFF2-40B4-BE49-F238E27FC236}">
                  <a16:creationId xmlns:a16="http://schemas.microsoft.com/office/drawing/2014/main" id="{913A7B79-5488-4EB2-BEEA-8A3ACA340D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2514007"/>
              <a:ext cx="731498" cy="731498"/>
            </a:xfrm>
            <a:prstGeom prst="rect">
              <a:avLst/>
            </a:prstGeom>
          </p:spPr>
        </p:pic>
        <p:sp>
          <p:nvSpPr>
            <p:cNvPr id="13" name="TextBox 12">
              <a:extLst>
                <a:ext uri="{FF2B5EF4-FFF2-40B4-BE49-F238E27FC236}">
                  <a16:creationId xmlns:a16="http://schemas.microsoft.com/office/drawing/2014/main" id="{76A1C2B0-A0D8-46D6-A212-A8D47BDB0EC4}"/>
                </a:ext>
              </a:extLst>
            </p:cNvPr>
            <p:cNvSpPr txBox="1"/>
            <p:nvPr/>
          </p:nvSpPr>
          <p:spPr>
            <a:xfrm>
              <a:off x="5551909" y="3137179"/>
              <a:ext cx="1088183" cy="338554"/>
            </a:xfrm>
            <a:prstGeom prst="rect">
              <a:avLst/>
            </a:prstGeom>
            <a:noFill/>
          </p:spPr>
          <p:txBody>
            <a:bodyPr wrap="none" rtlCol="0">
              <a:spAutoFit/>
            </a:bodyPr>
            <a:lstStyle/>
            <a:p>
              <a:r>
                <a:rPr lang="en-US" sz="1600" dirty="0"/>
                <a:t>Add Quote</a:t>
              </a:r>
            </a:p>
          </p:txBody>
        </p:sp>
        <p:pic>
          <p:nvPicPr>
            <p:cNvPr id="14" name="Picture 13">
              <a:extLst>
                <a:ext uri="{FF2B5EF4-FFF2-40B4-BE49-F238E27FC236}">
                  <a16:creationId xmlns:a16="http://schemas.microsoft.com/office/drawing/2014/main" id="{EE243F8F-6949-44B1-8ABA-6F91B59C3B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163" y="3067289"/>
              <a:ext cx="336177" cy="141424"/>
            </a:xfrm>
            <a:prstGeom prst="rect">
              <a:avLst/>
            </a:prstGeom>
          </p:spPr>
        </p:pic>
      </p:grpSp>
      <p:grpSp>
        <p:nvGrpSpPr>
          <p:cNvPr id="15" name="Group 14">
            <a:extLst>
              <a:ext uri="{FF2B5EF4-FFF2-40B4-BE49-F238E27FC236}">
                <a16:creationId xmlns:a16="http://schemas.microsoft.com/office/drawing/2014/main" id="{1FCB295C-615E-4E40-B972-52920F3830DB}"/>
              </a:ext>
            </a:extLst>
          </p:cNvPr>
          <p:cNvGrpSpPr/>
          <p:nvPr/>
        </p:nvGrpSpPr>
        <p:grpSpPr>
          <a:xfrm>
            <a:off x="5257536" y="3690769"/>
            <a:ext cx="1798826" cy="982021"/>
            <a:chOff x="5257536" y="3690769"/>
            <a:chExt cx="1798826" cy="982021"/>
          </a:xfrm>
        </p:grpSpPr>
        <p:pic>
          <p:nvPicPr>
            <p:cNvPr id="16" name="Graphic 15">
              <a:extLst>
                <a:ext uri="{FF2B5EF4-FFF2-40B4-BE49-F238E27FC236}">
                  <a16:creationId xmlns:a16="http://schemas.microsoft.com/office/drawing/2014/main" id="{651EDA4F-D0B5-429A-A2F7-4E8BFD2BF0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3690769"/>
              <a:ext cx="731498" cy="731498"/>
            </a:xfrm>
            <a:prstGeom prst="rect">
              <a:avLst/>
            </a:prstGeom>
          </p:spPr>
        </p:pic>
        <p:sp>
          <p:nvSpPr>
            <p:cNvPr id="17" name="TextBox 16">
              <a:extLst>
                <a:ext uri="{FF2B5EF4-FFF2-40B4-BE49-F238E27FC236}">
                  <a16:creationId xmlns:a16="http://schemas.microsoft.com/office/drawing/2014/main" id="{CC94BCF1-BD9C-4C85-8AF8-38BC1D9AFCB9}"/>
                </a:ext>
              </a:extLst>
            </p:cNvPr>
            <p:cNvSpPr txBox="1"/>
            <p:nvPr/>
          </p:nvSpPr>
          <p:spPr>
            <a:xfrm>
              <a:off x="5257536" y="4334236"/>
              <a:ext cx="1798826" cy="338554"/>
            </a:xfrm>
            <a:prstGeom prst="rect">
              <a:avLst/>
            </a:prstGeom>
            <a:noFill/>
          </p:spPr>
          <p:txBody>
            <a:bodyPr wrap="none" rtlCol="0">
              <a:spAutoFit/>
            </a:bodyPr>
            <a:lstStyle/>
            <a:p>
              <a:r>
                <a:rPr lang="en-US" sz="1600" dirty="0"/>
                <a:t>Get Random Quote</a:t>
              </a:r>
            </a:p>
          </p:txBody>
        </p:sp>
        <p:pic>
          <p:nvPicPr>
            <p:cNvPr id="18" name="Picture 17">
              <a:extLst>
                <a:ext uri="{FF2B5EF4-FFF2-40B4-BE49-F238E27FC236}">
                  <a16:creationId xmlns:a16="http://schemas.microsoft.com/office/drawing/2014/main" id="{E7272C81-D645-4AD2-82F1-858E8A9F6D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163" y="4244051"/>
              <a:ext cx="336177" cy="141424"/>
            </a:xfrm>
            <a:prstGeom prst="rect">
              <a:avLst/>
            </a:prstGeom>
          </p:spPr>
        </p:pic>
      </p:grpSp>
      <p:grpSp>
        <p:nvGrpSpPr>
          <p:cNvPr id="19" name="Group 18">
            <a:extLst>
              <a:ext uri="{FF2B5EF4-FFF2-40B4-BE49-F238E27FC236}">
                <a16:creationId xmlns:a16="http://schemas.microsoft.com/office/drawing/2014/main" id="{9954D5C4-2EF2-46CE-B6FE-D179A9041F2E}"/>
              </a:ext>
            </a:extLst>
          </p:cNvPr>
          <p:cNvGrpSpPr/>
          <p:nvPr/>
        </p:nvGrpSpPr>
        <p:grpSpPr>
          <a:xfrm>
            <a:off x="2987505" y="2514007"/>
            <a:ext cx="942887" cy="1016953"/>
            <a:chOff x="1954572" y="2567106"/>
            <a:chExt cx="942887" cy="1016953"/>
          </a:xfrm>
        </p:grpSpPr>
        <p:pic>
          <p:nvPicPr>
            <p:cNvPr id="20" name="Graphic 19">
              <a:extLst>
                <a:ext uri="{FF2B5EF4-FFF2-40B4-BE49-F238E27FC236}">
                  <a16:creationId xmlns:a16="http://schemas.microsoft.com/office/drawing/2014/main" id="{67527465-FF35-4B92-8D0F-025C5FE5ED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6341" y="2567106"/>
              <a:ext cx="739350" cy="739350"/>
            </a:xfrm>
            <a:prstGeom prst="rect">
              <a:avLst/>
            </a:prstGeom>
          </p:spPr>
        </p:pic>
        <p:sp>
          <p:nvSpPr>
            <p:cNvPr id="21" name="TextBox 20">
              <a:extLst>
                <a:ext uri="{FF2B5EF4-FFF2-40B4-BE49-F238E27FC236}">
                  <a16:creationId xmlns:a16="http://schemas.microsoft.com/office/drawing/2014/main" id="{940135E8-7573-401D-AFCA-174AF4B27C6F}"/>
                </a:ext>
              </a:extLst>
            </p:cNvPr>
            <p:cNvSpPr txBox="1"/>
            <p:nvPr/>
          </p:nvSpPr>
          <p:spPr>
            <a:xfrm>
              <a:off x="1954572" y="3245505"/>
              <a:ext cx="942887" cy="338554"/>
            </a:xfrm>
            <a:prstGeom prst="rect">
              <a:avLst/>
            </a:prstGeom>
            <a:noFill/>
          </p:spPr>
          <p:txBody>
            <a:bodyPr wrap="none" rtlCol="0">
              <a:spAutoFit/>
            </a:bodyPr>
            <a:lstStyle/>
            <a:p>
              <a:r>
                <a:rPr lang="en-US" sz="1600" dirty="0"/>
                <a:t>Channels</a:t>
              </a:r>
            </a:p>
          </p:txBody>
        </p:sp>
      </p:grpSp>
      <p:grpSp>
        <p:nvGrpSpPr>
          <p:cNvPr id="22" name="Group 21">
            <a:extLst>
              <a:ext uri="{FF2B5EF4-FFF2-40B4-BE49-F238E27FC236}">
                <a16:creationId xmlns:a16="http://schemas.microsoft.com/office/drawing/2014/main" id="{1D7D5E78-CD7D-48DC-B037-B0E56427AF65}"/>
              </a:ext>
            </a:extLst>
          </p:cNvPr>
          <p:cNvGrpSpPr/>
          <p:nvPr/>
        </p:nvGrpSpPr>
        <p:grpSpPr>
          <a:xfrm>
            <a:off x="3064737" y="3655837"/>
            <a:ext cx="788421" cy="1016953"/>
            <a:chOff x="2031804" y="3584059"/>
            <a:chExt cx="788421" cy="1016953"/>
          </a:xfrm>
        </p:grpSpPr>
        <p:pic>
          <p:nvPicPr>
            <p:cNvPr id="23" name="Graphic 22">
              <a:extLst>
                <a:ext uri="{FF2B5EF4-FFF2-40B4-BE49-F238E27FC236}">
                  <a16:creationId xmlns:a16="http://schemas.microsoft.com/office/drawing/2014/main" id="{F73035E9-5274-4966-A2A6-9C62361749B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6341" y="3584059"/>
              <a:ext cx="739350" cy="739350"/>
            </a:xfrm>
            <a:prstGeom prst="rect">
              <a:avLst/>
            </a:prstGeom>
          </p:spPr>
        </p:pic>
        <p:sp>
          <p:nvSpPr>
            <p:cNvPr id="24" name="TextBox 23">
              <a:extLst>
                <a:ext uri="{FF2B5EF4-FFF2-40B4-BE49-F238E27FC236}">
                  <a16:creationId xmlns:a16="http://schemas.microsoft.com/office/drawing/2014/main" id="{7EBCCB50-A742-4BFD-86D5-41351B9921EA}"/>
                </a:ext>
              </a:extLst>
            </p:cNvPr>
            <p:cNvSpPr txBox="1"/>
            <p:nvPr/>
          </p:nvSpPr>
          <p:spPr>
            <a:xfrm>
              <a:off x="2031804" y="4262458"/>
              <a:ext cx="788421" cy="338554"/>
            </a:xfrm>
            <a:prstGeom prst="rect">
              <a:avLst/>
            </a:prstGeom>
            <a:noFill/>
          </p:spPr>
          <p:txBody>
            <a:bodyPr wrap="none" rtlCol="0">
              <a:spAutoFit/>
            </a:bodyPr>
            <a:lstStyle/>
            <a:p>
              <a:r>
                <a:rPr lang="en-US" sz="1600" dirty="0"/>
                <a:t>Quotes</a:t>
              </a:r>
            </a:p>
          </p:txBody>
        </p:sp>
      </p:grpSp>
      <p:cxnSp>
        <p:nvCxnSpPr>
          <p:cNvPr id="25" name="Straight Arrow Connector 24">
            <a:extLst>
              <a:ext uri="{FF2B5EF4-FFF2-40B4-BE49-F238E27FC236}">
                <a16:creationId xmlns:a16="http://schemas.microsoft.com/office/drawing/2014/main" id="{6876C9DE-B2BA-4D0F-983E-0FF4A7D2A773}"/>
              </a:ext>
            </a:extLst>
          </p:cNvPr>
          <p:cNvCxnSpPr>
            <a:cxnSpLocks/>
          </p:cNvCxnSpPr>
          <p:nvPr/>
        </p:nvCxnSpPr>
        <p:spPr>
          <a:xfrm flipH="1" flipV="1">
            <a:off x="3861650" y="4055811"/>
            <a:ext cx="1827950" cy="49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24D8D2-35AF-4C95-87E7-2DABB9325C80}"/>
              </a:ext>
            </a:extLst>
          </p:cNvPr>
          <p:cNvCxnSpPr>
            <a:cxnSpLocks/>
          </p:cNvCxnSpPr>
          <p:nvPr/>
        </p:nvCxnSpPr>
        <p:spPr>
          <a:xfrm flipH="1" flipV="1">
            <a:off x="3853158" y="4158908"/>
            <a:ext cx="1836442" cy="105435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2BECDA-A0C2-4BAF-A52A-888B5217084C}"/>
              </a:ext>
            </a:extLst>
          </p:cNvPr>
          <p:cNvCxnSpPr>
            <a:cxnSpLocks/>
          </p:cNvCxnSpPr>
          <p:nvPr/>
        </p:nvCxnSpPr>
        <p:spPr>
          <a:xfrm flipH="1" flipV="1">
            <a:off x="3838878" y="3001509"/>
            <a:ext cx="1901628" cy="211024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CF5788A-0FA2-4F5F-A12C-4DB9FFB972BA}"/>
              </a:ext>
            </a:extLst>
          </p:cNvPr>
          <p:cNvCxnSpPr>
            <a:cxnSpLocks/>
            <a:endCxn id="29" idx="1"/>
          </p:cNvCxnSpPr>
          <p:nvPr/>
        </p:nvCxnSpPr>
        <p:spPr>
          <a:xfrm>
            <a:off x="6497950" y="5221687"/>
            <a:ext cx="1763659"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880CEAF6-F9B0-4F75-9F43-59C2C3CA37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1609" y="4855938"/>
            <a:ext cx="731498" cy="731498"/>
          </a:xfrm>
          <a:prstGeom prst="rect">
            <a:avLst/>
          </a:prstGeom>
        </p:spPr>
      </p:pic>
    </p:spTree>
    <p:extLst>
      <p:ext uri="{BB962C8B-B14F-4D97-AF65-F5344CB8AC3E}">
        <p14:creationId xmlns:p14="http://schemas.microsoft.com/office/powerpoint/2010/main" val="556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left)">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CCA713E-7252-4E18-9A07-107DD34B6C9B}"/>
              </a:ext>
            </a:extLst>
          </p:cNvPr>
          <p:cNvSpPr/>
          <p:nvPr/>
        </p:nvSpPr>
        <p:spPr>
          <a:xfrm>
            <a:off x="569495" y="1772653"/>
            <a:ext cx="11117179" cy="294372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5585CBD9-52B7-475A-A81E-8F54E19192B9}"/>
              </a:ext>
            </a:extLst>
          </p:cNvPr>
          <p:cNvSpPr>
            <a:spLocks noGrp="1"/>
          </p:cNvSpPr>
          <p:nvPr>
            <p:ph type="title"/>
          </p:nvPr>
        </p:nvSpPr>
        <p:spPr/>
        <p:txBody>
          <a:bodyPr/>
          <a:lstStyle/>
          <a:p>
            <a:r>
              <a:rPr lang="en-US" dirty="0"/>
              <a:t>Replicating Data</a:t>
            </a:r>
          </a:p>
        </p:txBody>
      </p:sp>
      <p:grpSp>
        <p:nvGrpSpPr>
          <p:cNvPr id="3" name="Group 2">
            <a:extLst>
              <a:ext uri="{FF2B5EF4-FFF2-40B4-BE49-F238E27FC236}">
                <a16:creationId xmlns:a16="http://schemas.microsoft.com/office/drawing/2014/main" id="{AD79F77D-2A48-41F6-8DD0-CB6F7E6D31C5}"/>
              </a:ext>
            </a:extLst>
          </p:cNvPr>
          <p:cNvGrpSpPr/>
          <p:nvPr/>
        </p:nvGrpSpPr>
        <p:grpSpPr>
          <a:xfrm>
            <a:off x="8194426" y="2147558"/>
            <a:ext cx="1193893" cy="2015929"/>
            <a:chOff x="8194426" y="2147558"/>
            <a:chExt cx="1193893" cy="2015929"/>
          </a:xfrm>
        </p:grpSpPr>
        <p:pic>
          <p:nvPicPr>
            <p:cNvPr id="4" name="Graphic 3">
              <a:extLst>
                <a:ext uri="{FF2B5EF4-FFF2-40B4-BE49-F238E27FC236}">
                  <a16:creationId xmlns:a16="http://schemas.microsoft.com/office/drawing/2014/main" id="{5B41EAC6-2A79-45C1-9D4C-A02286509E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94426" y="2147558"/>
              <a:ext cx="1193893" cy="1193893"/>
            </a:xfrm>
            <a:prstGeom prst="rect">
              <a:avLst/>
            </a:prstGeom>
          </p:spPr>
        </p:pic>
        <p:sp>
          <p:nvSpPr>
            <p:cNvPr id="5" name="TextBox 10">
              <a:extLst>
                <a:ext uri="{FF2B5EF4-FFF2-40B4-BE49-F238E27FC236}">
                  <a16:creationId xmlns:a16="http://schemas.microsoft.com/office/drawing/2014/main" id="{4414B24B-96E8-4847-9DDB-A9AE8856E2AA}"/>
                </a:ext>
              </a:extLst>
            </p:cNvPr>
            <p:cNvSpPr txBox="1"/>
            <p:nvPr/>
          </p:nvSpPr>
          <p:spPr>
            <a:xfrm>
              <a:off x="8238592" y="3517156"/>
              <a:ext cx="1105559"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Reporting</a:t>
              </a:r>
            </a:p>
            <a:p>
              <a:pPr algn="ctr"/>
              <a:r>
                <a:rPr lang="en-US" dirty="0"/>
                <a:t>Database</a:t>
              </a:r>
            </a:p>
          </p:txBody>
        </p:sp>
      </p:grpSp>
      <p:grpSp>
        <p:nvGrpSpPr>
          <p:cNvPr id="6" name="Group 5">
            <a:extLst>
              <a:ext uri="{FF2B5EF4-FFF2-40B4-BE49-F238E27FC236}">
                <a16:creationId xmlns:a16="http://schemas.microsoft.com/office/drawing/2014/main" id="{13685372-7BDC-4F27-AF31-6E16908BD38C}"/>
              </a:ext>
            </a:extLst>
          </p:cNvPr>
          <p:cNvGrpSpPr/>
          <p:nvPr/>
        </p:nvGrpSpPr>
        <p:grpSpPr>
          <a:xfrm>
            <a:off x="10020432" y="2140065"/>
            <a:ext cx="1206620" cy="2023422"/>
            <a:chOff x="10020432" y="2140065"/>
            <a:chExt cx="1206620" cy="2023422"/>
          </a:xfrm>
        </p:grpSpPr>
        <p:pic>
          <p:nvPicPr>
            <p:cNvPr id="7" name="Picture 6">
              <a:extLst>
                <a:ext uri="{FF2B5EF4-FFF2-40B4-BE49-F238E27FC236}">
                  <a16:creationId xmlns:a16="http://schemas.microsoft.com/office/drawing/2014/main" id="{134C705B-D892-4F22-942D-E6E5C49FB8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020432" y="2140065"/>
              <a:ext cx="1206620" cy="1193891"/>
            </a:xfrm>
            <a:prstGeom prst="rect">
              <a:avLst/>
            </a:prstGeom>
          </p:spPr>
        </p:pic>
        <p:sp>
          <p:nvSpPr>
            <p:cNvPr id="8" name="TextBox 10">
              <a:extLst>
                <a:ext uri="{FF2B5EF4-FFF2-40B4-BE49-F238E27FC236}">
                  <a16:creationId xmlns:a16="http://schemas.microsoft.com/office/drawing/2014/main" id="{7DDAA411-6909-41EC-A685-F7A4DF98A327}"/>
                </a:ext>
              </a:extLst>
            </p:cNvPr>
            <p:cNvSpPr txBox="1"/>
            <p:nvPr/>
          </p:nvSpPr>
          <p:spPr>
            <a:xfrm>
              <a:off x="10022424" y="3517156"/>
              <a:ext cx="1202637"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Reporting</a:t>
              </a:r>
            </a:p>
            <a:p>
              <a:pPr algn="ctr"/>
              <a:r>
                <a:rPr lang="en-US" dirty="0"/>
                <a:t>Dashboard</a:t>
              </a:r>
            </a:p>
          </p:txBody>
        </p:sp>
      </p:grpSp>
      <p:grpSp>
        <p:nvGrpSpPr>
          <p:cNvPr id="9" name="Group 8">
            <a:extLst>
              <a:ext uri="{FF2B5EF4-FFF2-40B4-BE49-F238E27FC236}">
                <a16:creationId xmlns:a16="http://schemas.microsoft.com/office/drawing/2014/main" id="{20BA63AA-7F4A-4E75-BFC9-95F6BC1567F7}"/>
              </a:ext>
            </a:extLst>
          </p:cNvPr>
          <p:cNvGrpSpPr/>
          <p:nvPr/>
        </p:nvGrpSpPr>
        <p:grpSpPr>
          <a:xfrm>
            <a:off x="964948" y="2140063"/>
            <a:ext cx="4834194" cy="2023425"/>
            <a:chOff x="964948" y="2140063"/>
            <a:chExt cx="4834194" cy="2023425"/>
          </a:xfrm>
        </p:grpSpPr>
        <p:pic>
          <p:nvPicPr>
            <p:cNvPr id="10" name="Graphic 9">
              <a:extLst>
                <a:ext uri="{FF2B5EF4-FFF2-40B4-BE49-F238E27FC236}">
                  <a16:creationId xmlns:a16="http://schemas.microsoft.com/office/drawing/2014/main" id="{96202F53-6273-4577-83C7-5CCF476D23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8912" y="2171483"/>
              <a:ext cx="1131057" cy="1131057"/>
            </a:xfrm>
            <a:prstGeom prst="rect">
              <a:avLst/>
            </a:prstGeom>
          </p:spPr>
        </p:pic>
        <p:sp>
          <p:nvSpPr>
            <p:cNvPr id="11" name="TextBox 8">
              <a:extLst>
                <a:ext uri="{FF2B5EF4-FFF2-40B4-BE49-F238E27FC236}">
                  <a16:creationId xmlns:a16="http://schemas.microsoft.com/office/drawing/2014/main" id="{5102202F-BE53-4531-9A56-B9DF69012838}"/>
                </a:ext>
              </a:extLst>
            </p:cNvPr>
            <p:cNvSpPr txBox="1"/>
            <p:nvPr/>
          </p:nvSpPr>
          <p:spPr>
            <a:xfrm>
              <a:off x="964948" y="3517157"/>
              <a:ext cx="1245021"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Web</a:t>
              </a:r>
            </a:p>
            <a:p>
              <a:pPr algn="ctr"/>
              <a:r>
                <a:rPr lang="en-US" dirty="0"/>
                <a:t>Application</a:t>
              </a:r>
            </a:p>
          </p:txBody>
        </p:sp>
        <p:pic>
          <p:nvPicPr>
            <p:cNvPr id="12" name="Picture 11">
              <a:extLst>
                <a:ext uri="{FF2B5EF4-FFF2-40B4-BE49-F238E27FC236}">
                  <a16:creationId xmlns:a16="http://schemas.microsoft.com/office/drawing/2014/main" id="{6FC19DAE-B49D-4505-89DC-43613A22A1A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842082" y="2162410"/>
              <a:ext cx="1131056" cy="1149200"/>
            </a:xfrm>
            <a:prstGeom prst="rect">
              <a:avLst/>
            </a:prstGeom>
          </p:spPr>
        </p:pic>
        <p:sp>
          <p:nvSpPr>
            <p:cNvPr id="13" name="TextBox 9">
              <a:extLst>
                <a:ext uri="{FF2B5EF4-FFF2-40B4-BE49-F238E27FC236}">
                  <a16:creationId xmlns:a16="http://schemas.microsoft.com/office/drawing/2014/main" id="{6FC3A9FD-1A0F-4EEB-87A0-F0ED62C15072}"/>
                </a:ext>
              </a:extLst>
            </p:cNvPr>
            <p:cNvSpPr txBox="1"/>
            <p:nvPr/>
          </p:nvSpPr>
          <p:spPr>
            <a:xfrm>
              <a:off x="2656539" y="3517156"/>
              <a:ext cx="1502142"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.NET</a:t>
              </a:r>
            </a:p>
            <a:p>
              <a:pPr algn="ctr"/>
              <a:r>
                <a:rPr lang="en-US" dirty="0"/>
                <a:t>Services Layer</a:t>
              </a:r>
            </a:p>
          </p:txBody>
        </p:sp>
        <p:pic>
          <p:nvPicPr>
            <p:cNvPr id="14" name="Graphic 13">
              <a:extLst>
                <a:ext uri="{FF2B5EF4-FFF2-40B4-BE49-F238E27FC236}">
                  <a16:creationId xmlns:a16="http://schemas.microsoft.com/office/drawing/2014/main" id="{2A57F1AD-8289-4B3A-9A55-B31CCED9C81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05249" y="2140063"/>
              <a:ext cx="1193893" cy="1193893"/>
            </a:xfrm>
            <a:prstGeom prst="rect">
              <a:avLst/>
            </a:prstGeom>
          </p:spPr>
        </p:pic>
        <p:sp>
          <p:nvSpPr>
            <p:cNvPr id="15" name="TextBox 10">
              <a:extLst>
                <a:ext uri="{FF2B5EF4-FFF2-40B4-BE49-F238E27FC236}">
                  <a16:creationId xmlns:a16="http://schemas.microsoft.com/office/drawing/2014/main" id="{FAB0B02F-F764-4523-98FF-AF3495795D5F}"/>
                </a:ext>
              </a:extLst>
            </p:cNvPr>
            <p:cNvSpPr txBox="1"/>
            <p:nvPr/>
          </p:nvSpPr>
          <p:spPr>
            <a:xfrm>
              <a:off x="4618030" y="3517156"/>
              <a:ext cx="1168333"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Primary</a:t>
              </a:r>
            </a:p>
            <a:p>
              <a:pPr algn="ctr"/>
              <a:r>
                <a:rPr lang="en-US" dirty="0"/>
                <a:t>Data Store</a:t>
              </a:r>
            </a:p>
          </p:txBody>
        </p:sp>
        <p:cxnSp>
          <p:nvCxnSpPr>
            <p:cNvPr id="16" name="Straight Arrow Connector 15">
              <a:extLst>
                <a:ext uri="{FF2B5EF4-FFF2-40B4-BE49-F238E27FC236}">
                  <a16:creationId xmlns:a16="http://schemas.microsoft.com/office/drawing/2014/main" id="{35A4F8D9-EA01-4DEB-B019-A2EE1131EC97}"/>
                </a:ext>
              </a:extLst>
            </p:cNvPr>
            <p:cNvCxnSpPr>
              <a:cxnSpLocks/>
              <a:stCxn id="10" idx="3"/>
            </p:cNvCxnSpPr>
            <p:nvPr/>
          </p:nvCxnSpPr>
          <p:spPr>
            <a:xfrm>
              <a:off x="2209969" y="2737012"/>
              <a:ext cx="593712" cy="749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F3FCDC3-E576-4F02-8C4F-D5D62B143F34}"/>
                </a:ext>
              </a:extLst>
            </p:cNvPr>
            <p:cNvCxnSpPr>
              <a:cxnSpLocks/>
              <a:endCxn id="14" idx="1"/>
            </p:cNvCxnSpPr>
            <p:nvPr/>
          </p:nvCxnSpPr>
          <p:spPr>
            <a:xfrm>
              <a:off x="4004557" y="2737010"/>
              <a:ext cx="600692"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A4791459-37E3-4E64-9BEB-E69489FB4996}"/>
              </a:ext>
            </a:extLst>
          </p:cNvPr>
          <p:cNvCxnSpPr>
            <a:cxnSpLocks/>
            <a:stCxn id="14" idx="3"/>
          </p:cNvCxnSpPr>
          <p:nvPr/>
        </p:nvCxnSpPr>
        <p:spPr>
          <a:xfrm flipV="1">
            <a:off x="5799142" y="2737009"/>
            <a:ext cx="600692" cy="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03A033C-1CF6-42A1-8802-DD25FA732408}"/>
              </a:ext>
            </a:extLst>
          </p:cNvPr>
          <p:cNvCxnSpPr>
            <a:cxnSpLocks/>
            <a:endCxn id="4" idx="1"/>
          </p:cNvCxnSpPr>
          <p:nvPr/>
        </p:nvCxnSpPr>
        <p:spPr>
          <a:xfrm>
            <a:off x="7638529" y="2737009"/>
            <a:ext cx="555897" cy="749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8A05E570-D1CA-458E-800A-A0230EC1F2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43498" y="2853165"/>
            <a:ext cx="487679" cy="487679"/>
          </a:xfrm>
          <a:prstGeom prst="rect">
            <a:avLst/>
          </a:prstGeom>
        </p:spPr>
      </p:pic>
      <p:cxnSp>
        <p:nvCxnSpPr>
          <p:cNvPr id="21" name="Straight Arrow Connector 20">
            <a:extLst>
              <a:ext uri="{FF2B5EF4-FFF2-40B4-BE49-F238E27FC236}">
                <a16:creationId xmlns:a16="http://schemas.microsoft.com/office/drawing/2014/main" id="{700CB1E6-FAB8-4A1F-AFFE-2105493DDAE5}"/>
              </a:ext>
            </a:extLst>
          </p:cNvPr>
          <p:cNvCxnSpPr>
            <a:stCxn id="7" idx="1"/>
            <a:endCxn id="4" idx="3"/>
          </p:cNvCxnSpPr>
          <p:nvPr/>
        </p:nvCxnSpPr>
        <p:spPr>
          <a:xfrm flipH="1">
            <a:off x="9388319" y="2737011"/>
            <a:ext cx="632113" cy="749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A359AA6E-04C9-4C7D-B3C9-16CE06E039AC}"/>
              </a:ext>
            </a:extLst>
          </p:cNvPr>
          <p:cNvGrpSpPr/>
          <p:nvPr/>
        </p:nvGrpSpPr>
        <p:grpSpPr>
          <a:xfrm>
            <a:off x="6245712" y="2171484"/>
            <a:ext cx="1392817" cy="1992003"/>
            <a:chOff x="6245712" y="2171484"/>
            <a:chExt cx="1392817" cy="1992003"/>
          </a:xfrm>
        </p:grpSpPr>
        <p:grpSp>
          <p:nvGrpSpPr>
            <p:cNvPr id="23" name="Group 22">
              <a:extLst>
                <a:ext uri="{FF2B5EF4-FFF2-40B4-BE49-F238E27FC236}">
                  <a16:creationId xmlns:a16="http://schemas.microsoft.com/office/drawing/2014/main" id="{B7075119-5480-418C-90BA-4CF2AD7820EA}"/>
                </a:ext>
              </a:extLst>
            </p:cNvPr>
            <p:cNvGrpSpPr/>
            <p:nvPr/>
          </p:nvGrpSpPr>
          <p:grpSpPr>
            <a:xfrm>
              <a:off x="6245712" y="2171484"/>
              <a:ext cx="1392817" cy="1992003"/>
              <a:chOff x="6245712" y="2171484"/>
              <a:chExt cx="1392817" cy="1992003"/>
            </a:xfrm>
          </p:grpSpPr>
          <p:pic>
            <p:nvPicPr>
              <p:cNvPr id="25" name="Graphic 24">
                <a:extLst>
                  <a:ext uri="{FF2B5EF4-FFF2-40B4-BE49-F238E27FC236}">
                    <a16:creationId xmlns:a16="http://schemas.microsoft.com/office/drawing/2014/main" id="{CA6A30E4-D001-4C7F-8A89-760AB5602DC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31257" y="2171484"/>
                <a:ext cx="1131056" cy="1131056"/>
              </a:xfrm>
              <a:prstGeom prst="rect">
                <a:avLst/>
              </a:prstGeom>
            </p:spPr>
          </p:pic>
          <p:sp>
            <p:nvSpPr>
              <p:cNvPr id="26" name="TextBox 10">
                <a:extLst>
                  <a:ext uri="{FF2B5EF4-FFF2-40B4-BE49-F238E27FC236}">
                    <a16:creationId xmlns:a16="http://schemas.microsoft.com/office/drawing/2014/main" id="{5B1EA11F-7A23-4B92-98CD-C86641763082}"/>
                  </a:ext>
                </a:extLst>
              </p:cNvPr>
              <p:cNvSpPr txBox="1"/>
              <p:nvPr/>
            </p:nvSpPr>
            <p:spPr>
              <a:xfrm>
                <a:off x="6245712" y="3517156"/>
                <a:ext cx="1392817"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Change Feed</a:t>
                </a:r>
              </a:p>
              <a:p>
                <a:pPr algn="ctr"/>
                <a:r>
                  <a:rPr lang="en-US" dirty="0"/>
                  <a:t>Monitor</a:t>
                </a:r>
              </a:p>
            </p:txBody>
          </p:sp>
        </p:grpSp>
        <p:pic>
          <p:nvPicPr>
            <p:cNvPr id="24" name="Picture 23">
              <a:extLst>
                <a:ext uri="{FF2B5EF4-FFF2-40B4-BE49-F238E27FC236}">
                  <a16:creationId xmlns:a16="http://schemas.microsoft.com/office/drawing/2014/main" id="{28023B5C-5E52-42AC-B4F3-4734B95D5B7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69502" y="2963002"/>
              <a:ext cx="106190" cy="268004"/>
            </a:xfrm>
            <a:prstGeom prst="rect">
              <a:avLst/>
            </a:prstGeom>
          </p:spPr>
        </p:pic>
      </p:grpSp>
    </p:spTree>
    <p:extLst>
      <p:ext uri="{BB962C8B-B14F-4D97-AF65-F5344CB8AC3E}">
        <p14:creationId xmlns:p14="http://schemas.microsoft.com/office/powerpoint/2010/main" val="422005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1000" fill="hold"/>
                                        <p:tgtEl>
                                          <p:spTgt spid="20"/>
                                        </p:tgtEl>
                                        <p:attrNameLst>
                                          <p:attrName>ppt_w</p:attrName>
                                        </p:attrNameLst>
                                      </p:cBhvr>
                                      <p:tavLst>
                                        <p:tav tm="0">
                                          <p:val>
                                            <p:fltVal val="0"/>
                                          </p:val>
                                        </p:tav>
                                        <p:tav tm="100000">
                                          <p:val>
                                            <p:strVal val="#ppt_w"/>
                                          </p:val>
                                        </p:tav>
                                      </p:tavLst>
                                    </p:anim>
                                    <p:anim calcmode="lin" valueType="num">
                                      <p:cBhvr>
                                        <p:cTn id="18" dur="1000" fill="hold"/>
                                        <p:tgtEl>
                                          <p:spTgt spid="20"/>
                                        </p:tgtEl>
                                        <p:attrNameLst>
                                          <p:attrName>ppt_h</p:attrName>
                                        </p:attrNameLst>
                                      </p:cBhvr>
                                      <p:tavLst>
                                        <p:tav tm="0">
                                          <p:val>
                                            <p:fltVal val="0"/>
                                          </p:val>
                                        </p:tav>
                                        <p:tav tm="100000">
                                          <p:val>
                                            <p:strVal val="#ppt_h"/>
                                          </p:val>
                                        </p:tav>
                                      </p:tavLst>
                                    </p:anim>
                                    <p:anim calcmode="lin" valueType="num">
                                      <p:cBhvr>
                                        <p:cTn id="19" dur="1000" fill="hold"/>
                                        <p:tgtEl>
                                          <p:spTgt spid="20"/>
                                        </p:tgtEl>
                                        <p:attrNameLst>
                                          <p:attrName>style.rotation</p:attrName>
                                        </p:attrNameLst>
                                      </p:cBhvr>
                                      <p:tavLst>
                                        <p:tav tm="0">
                                          <p:val>
                                            <p:fltVal val="90"/>
                                          </p:val>
                                        </p:tav>
                                        <p:tav tm="100000">
                                          <p:val>
                                            <p:fltVal val="0"/>
                                          </p:val>
                                        </p:tav>
                                      </p:tavLst>
                                    </p:anim>
                                    <p:animEffect transition="in" filter="fade">
                                      <p:cBhvr>
                                        <p:cTn id="20" dur="10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22" presetClass="entr" presetSubtype="8" fill="hold" nodeType="withEffect">
                                  <p:stCondLst>
                                    <p:cond delay="25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25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22" presetClass="entr" presetSubtype="8" fill="hold" nodeType="withEffect">
                                  <p:stCondLst>
                                    <p:cond delay="25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250"/>
                                        <p:tgtEl>
                                          <p:spTgt spid="19"/>
                                        </p:tgtEl>
                                      </p:cBhvr>
                                    </p:animEffect>
                                  </p:childTnLst>
                                </p:cTn>
                              </p:par>
                              <p:par>
                                <p:cTn id="37" presetID="22" presetClass="entr" presetSubtype="2" fill="hold" nodeType="withEffect">
                                  <p:stCondLst>
                                    <p:cond delay="250"/>
                                  </p:stCondLst>
                                  <p:childTnLst>
                                    <p:set>
                                      <p:cBhvr>
                                        <p:cTn id="38" dur="1" fill="hold">
                                          <p:stCondLst>
                                            <p:cond delay="0"/>
                                          </p:stCondLst>
                                        </p:cTn>
                                        <p:tgtEl>
                                          <p:spTgt spid="21"/>
                                        </p:tgtEl>
                                        <p:attrNameLst>
                                          <p:attrName>style.visibility</p:attrName>
                                        </p:attrNameLst>
                                      </p:cBhvr>
                                      <p:to>
                                        <p:strVal val="visible"/>
                                      </p:to>
                                    </p:set>
                                    <p:animEffect transition="in" filter="wipe(right)">
                                      <p:cBhvr>
                                        <p:cTn id="39"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EF35AC79-1910-4B99-981F-D91E6EB2DD57}"/>
              </a:ext>
            </a:extLst>
          </p:cNvPr>
          <p:cNvSpPr/>
          <p:nvPr/>
        </p:nvSpPr>
        <p:spPr>
          <a:xfrm>
            <a:off x="1403684" y="1371600"/>
            <a:ext cx="9288379" cy="441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97E0BA28-FC0F-4EA6-8639-1481B946C166}"/>
              </a:ext>
            </a:extLst>
          </p:cNvPr>
          <p:cNvSpPr>
            <a:spLocks noGrp="1"/>
          </p:cNvSpPr>
          <p:nvPr>
            <p:ph type="title"/>
          </p:nvPr>
        </p:nvSpPr>
        <p:spPr/>
        <p:txBody>
          <a:bodyPr/>
          <a:lstStyle/>
          <a:p>
            <a:r>
              <a:rPr lang="en-US" dirty="0"/>
              <a:t>Real-Time Reporting</a:t>
            </a:r>
          </a:p>
        </p:txBody>
      </p:sp>
      <p:grpSp>
        <p:nvGrpSpPr>
          <p:cNvPr id="3" name="Group 2">
            <a:extLst>
              <a:ext uri="{FF2B5EF4-FFF2-40B4-BE49-F238E27FC236}">
                <a16:creationId xmlns:a16="http://schemas.microsoft.com/office/drawing/2014/main" id="{EF61C039-54F3-4BC7-8ABE-0C749178F22E}"/>
              </a:ext>
            </a:extLst>
          </p:cNvPr>
          <p:cNvGrpSpPr/>
          <p:nvPr/>
        </p:nvGrpSpPr>
        <p:grpSpPr>
          <a:xfrm>
            <a:off x="1690976" y="1817095"/>
            <a:ext cx="1546770" cy="1469608"/>
            <a:chOff x="1690976" y="1817095"/>
            <a:chExt cx="1546770" cy="1469608"/>
          </a:xfrm>
        </p:grpSpPr>
        <p:pic>
          <p:nvPicPr>
            <p:cNvPr id="4" name="Picture 3">
              <a:extLst>
                <a:ext uri="{FF2B5EF4-FFF2-40B4-BE49-F238E27FC236}">
                  <a16:creationId xmlns:a16="http://schemas.microsoft.com/office/drawing/2014/main" id="{2D6187FB-4468-465A-A94C-689CD8F54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252" y="1817095"/>
              <a:ext cx="1118219" cy="1131056"/>
            </a:xfrm>
            <a:prstGeom prst="rect">
              <a:avLst/>
            </a:prstGeom>
          </p:spPr>
        </p:pic>
        <p:sp>
          <p:nvSpPr>
            <p:cNvPr id="5" name="TextBox 4">
              <a:extLst>
                <a:ext uri="{FF2B5EF4-FFF2-40B4-BE49-F238E27FC236}">
                  <a16:creationId xmlns:a16="http://schemas.microsoft.com/office/drawing/2014/main" id="{CE5CEC5E-3A3C-422A-A816-714443680F48}"/>
                </a:ext>
              </a:extLst>
            </p:cNvPr>
            <p:cNvSpPr txBox="1"/>
            <p:nvPr/>
          </p:nvSpPr>
          <p:spPr>
            <a:xfrm>
              <a:off x="1690976" y="2948149"/>
              <a:ext cx="1546770" cy="338554"/>
            </a:xfrm>
            <a:prstGeom prst="rect">
              <a:avLst/>
            </a:prstGeom>
            <a:noFill/>
          </p:spPr>
          <p:txBody>
            <a:bodyPr wrap="none" rtlCol="0">
              <a:spAutoFit/>
            </a:bodyPr>
            <a:lstStyle/>
            <a:p>
              <a:r>
                <a:rPr lang="en-US" sz="1600" dirty="0"/>
                <a:t>Medical Student</a:t>
              </a:r>
            </a:p>
          </p:txBody>
        </p:sp>
      </p:grpSp>
      <p:cxnSp>
        <p:nvCxnSpPr>
          <p:cNvPr id="6" name="Straight Arrow Connector 5">
            <a:extLst>
              <a:ext uri="{FF2B5EF4-FFF2-40B4-BE49-F238E27FC236}">
                <a16:creationId xmlns:a16="http://schemas.microsoft.com/office/drawing/2014/main" id="{85D63282-844A-4364-9B83-D91BEE445C29}"/>
              </a:ext>
            </a:extLst>
          </p:cNvPr>
          <p:cNvCxnSpPr>
            <a:cxnSpLocks/>
            <a:stCxn id="4" idx="3"/>
          </p:cNvCxnSpPr>
          <p:nvPr/>
        </p:nvCxnSpPr>
        <p:spPr>
          <a:xfrm flipV="1">
            <a:off x="3023471" y="2382622"/>
            <a:ext cx="584097"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089D9E7-CA23-4F64-B256-0B119A6C245D}"/>
              </a:ext>
            </a:extLst>
          </p:cNvPr>
          <p:cNvGrpSpPr/>
          <p:nvPr/>
        </p:nvGrpSpPr>
        <p:grpSpPr>
          <a:xfrm>
            <a:off x="3692776" y="2948148"/>
            <a:ext cx="1131054" cy="2404072"/>
            <a:chOff x="3692776" y="2948149"/>
            <a:chExt cx="1131054" cy="2404072"/>
          </a:xfrm>
        </p:grpSpPr>
        <p:grpSp>
          <p:nvGrpSpPr>
            <p:cNvPr id="8" name="Group 7">
              <a:extLst>
                <a:ext uri="{FF2B5EF4-FFF2-40B4-BE49-F238E27FC236}">
                  <a16:creationId xmlns:a16="http://schemas.microsoft.com/office/drawing/2014/main" id="{261C0DBD-A45B-4AC9-BC55-E0BF117F42E8}"/>
                </a:ext>
              </a:extLst>
            </p:cNvPr>
            <p:cNvGrpSpPr/>
            <p:nvPr/>
          </p:nvGrpSpPr>
          <p:grpSpPr>
            <a:xfrm>
              <a:off x="3692776" y="3636392"/>
              <a:ext cx="1131054" cy="1715829"/>
              <a:chOff x="3692776" y="3636392"/>
              <a:chExt cx="1131054" cy="1715829"/>
            </a:xfrm>
          </p:grpSpPr>
          <p:pic>
            <p:nvPicPr>
              <p:cNvPr id="10" name="Graphic 9">
                <a:extLst>
                  <a:ext uri="{FF2B5EF4-FFF2-40B4-BE49-F238E27FC236}">
                    <a16:creationId xmlns:a16="http://schemas.microsoft.com/office/drawing/2014/main" id="{7D361E55-7CE0-4DC6-B564-392B13571C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2776" y="3636392"/>
                <a:ext cx="1131054" cy="1131054"/>
              </a:xfrm>
              <a:prstGeom prst="rect">
                <a:avLst/>
              </a:prstGeom>
            </p:spPr>
          </p:pic>
          <p:sp>
            <p:nvSpPr>
              <p:cNvPr id="11" name="TextBox 10">
                <a:extLst>
                  <a:ext uri="{FF2B5EF4-FFF2-40B4-BE49-F238E27FC236}">
                    <a16:creationId xmlns:a16="http://schemas.microsoft.com/office/drawing/2014/main" id="{95448EF2-54F3-4FF9-8CE4-2AF04C5C811B}"/>
                  </a:ext>
                </a:extLst>
              </p:cNvPr>
              <p:cNvSpPr txBox="1"/>
              <p:nvPr/>
            </p:nvSpPr>
            <p:spPr>
              <a:xfrm>
                <a:off x="3700253" y="4767446"/>
                <a:ext cx="1123577" cy="584775"/>
              </a:xfrm>
              <a:prstGeom prst="rect">
                <a:avLst/>
              </a:prstGeom>
              <a:noFill/>
            </p:spPr>
            <p:txBody>
              <a:bodyPr wrap="none" rtlCol="0">
                <a:spAutoFit/>
              </a:bodyPr>
              <a:lstStyle/>
              <a:p>
                <a:r>
                  <a:rPr lang="en-US" sz="1600" dirty="0"/>
                  <a:t>Application</a:t>
                </a:r>
              </a:p>
              <a:p>
                <a:pPr algn="ctr"/>
                <a:r>
                  <a:rPr lang="en-US" sz="1600" dirty="0"/>
                  <a:t>Database</a:t>
                </a:r>
              </a:p>
            </p:txBody>
          </p:sp>
        </p:grpSp>
        <p:cxnSp>
          <p:nvCxnSpPr>
            <p:cNvPr id="9" name="Straight Arrow Connector 8">
              <a:extLst>
                <a:ext uri="{FF2B5EF4-FFF2-40B4-BE49-F238E27FC236}">
                  <a16:creationId xmlns:a16="http://schemas.microsoft.com/office/drawing/2014/main" id="{C3AB3C92-E44C-473D-882B-DA7D24A4BA21}"/>
                </a:ext>
              </a:extLst>
            </p:cNvPr>
            <p:cNvCxnSpPr>
              <a:cxnSpLocks/>
              <a:endCxn id="10" idx="0"/>
            </p:cNvCxnSpPr>
            <p:nvPr/>
          </p:nvCxnSpPr>
          <p:spPr>
            <a:xfrm>
              <a:off x="4258302" y="2948149"/>
              <a:ext cx="1" cy="68824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FB226EE0-7213-45D7-9362-84B814B3E78B}"/>
              </a:ext>
            </a:extLst>
          </p:cNvPr>
          <p:cNvGrpSpPr/>
          <p:nvPr/>
        </p:nvGrpSpPr>
        <p:grpSpPr>
          <a:xfrm>
            <a:off x="6672914" y="3636393"/>
            <a:ext cx="1776524" cy="1469607"/>
            <a:chOff x="6672914" y="3636393"/>
            <a:chExt cx="1776524" cy="1469607"/>
          </a:xfrm>
        </p:grpSpPr>
        <p:grpSp>
          <p:nvGrpSpPr>
            <p:cNvPr id="13" name="Group 12">
              <a:extLst>
                <a:ext uri="{FF2B5EF4-FFF2-40B4-BE49-F238E27FC236}">
                  <a16:creationId xmlns:a16="http://schemas.microsoft.com/office/drawing/2014/main" id="{F07293ED-301A-4A57-8754-3C086E047A0E}"/>
                </a:ext>
              </a:extLst>
            </p:cNvPr>
            <p:cNvGrpSpPr/>
            <p:nvPr/>
          </p:nvGrpSpPr>
          <p:grpSpPr>
            <a:xfrm>
              <a:off x="7318385" y="3636393"/>
              <a:ext cx="1131053" cy="1469607"/>
              <a:chOff x="7318385" y="3636393"/>
              <a:chExt cx="1131053" cy="1469607"/>
            </a:xfrm>
          </p:grpSpPr>
          <p:pic>
            <p:nvPicPr>
              <p:cNvPr id="15" name="Graphic 14">
                <a:extLst>
                  <a:ext uri="{FF2B5EF4-FFF2-40B4-BE49-F238E27FC236}">
                    <a16:creationId xmlns:a16="http://schemas.microsoft.com/office/drawing/2014/main" id="{0D959BE8-F8B1-4F7E-B625-1A951ADFDC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8385" y="3636393"/>
                <a:ext cx="1131053" cy="1131053"/>
              </a:xfrm>
              <a:prstGeom prst="rect">
                <a:avLst/>
              </a:prstGeom>
            </p:spPr>
          </p:pic>
          <p:sp>
            <p:nvSpPr>
              <p:cNvPr id="16" name="TextBox 15">
                <a:extLst>
                  <a:ext uri="{FF2B5EF4-FFF2-40B4-BE49-F238E27FC236}">
                    <a16:creationId xmlns:a16="http://schemas.microsoft.com/office/drawing/2014/main" id="{0930A40F-2206-48AC-AC33-9EDBD63F41CF}"/>
                  </a:ext>
                </a:extLst>
              </p:cNvPr>
              <p:cNvSpPr txBox="1"/>
              <p:nvPr/>
            </p:nvSpPr>
            <p:spPr>
              <a:xfrm>
                <a:off x="7440488" y="4767446"/>
                <a:ext cx="886846" cy="338554"/>
              </a:xfrm>
              <a:prstGeom prst="rect">
                <a:avLst/>
              </a:prstGeom>
              <a:noFill/>
            </p:spPr>
            <p:txBody>
              <a:bodyPr wrap="none" rtlCol="0">
                <a:spAutoFit/>
              </a:bodyPr>
              <a:lstStyle/>
              <a:p>
                <a:r>
                  <a:rPr lang="en-US" sz="1600" dirty="0"/>
                  <a:t>Answers</a:t>
                </a:r>
              </a:p>
            </p:txBody>
          </p:sp>
        </p:grpSp>
        <p:cxnSp>
          <p:nvCxnSpPr>
            <p:cNvPr id="14" name="Straight Arrow Connector 13">
              <a:extLst>
                <a:ext uri="{FF2B5EF4-FFF2-40B4-BE49-F238E27FC236}">
                  <a16:creationId xmlns:a16="http://schemas.microsoft.com/office/drawing/2014/main" id="{F32738CE-AF19-4316-8346-36927020736F}"/>
                </a:ext>
              </a:extLst>
            </p:cNvPr>
            <p:cNvCxnSpPr>
              <a:cxnSpLocks/>
              <a:endCxn id="15" idx="1"/>
            </p:cNvCxnSpPr>
            <p:nvPr/>
          </p:nvCxnSpPr>
          <p:spPr>
            <a:xfrm>
              <a:off x="6672914" y="4201918"/>
              <a:ext cx="645471" cy="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B8AB82FF-966E-4F45-9C9A-450800FDD276}"/>
              </a:ext>
            </a:extLst>
          </p:cNvPr>
          <p:cNvGrpSpPr/>
          <p:nvPr/>
        </p:nvGrpSpPr>
        <p:grpSpPr>
          <a:xfrm>
            <a:off x="3692774" y="1817095"/>
            <a:ext cx="1517596" cy="1696580"/>
            <a:chOff x="3692774" y="1817095"/>
            <a:chExt cx="1517596" cy="1696580"/>
          </a:xfrm>
        </p:grpSpPr>
        <p:pic>
          <p:nvPicPr>
            <p:cNvPr id="18" name="Graphic 17">
              <a:extLst>
                <a:ext uri="{FF2B5EF4-FFF2-40B4-BE49-F238E27FC236}">
                  <a16:creationId xmlns:a16="http://schemas.microsoft.com/office/drawing/2014/main" id="{B9455021-3AF1-4C11-A390-47CE3C356F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2774" y="1817095"/>
              <a:ext cx="1131056" cy="1131056"/>
            </a:xfrm>
            <a:prstGeom prst="rect">
              <a:avLst/>
            </a:prstGeom>
          </p:spPr>
        </p:pic>
        <p:sp>
          <p:nvSpPr>
            <p:cNvPr id="19" name="TextBox 18">
              <a:extLst>
                <a:ext uri="{FF2B5EF4-FFF2-40B4-BE49-F238E27FC236}">
                  <a16:creationId xmlns:a16="http://schemas.microsoft.com/office/drawing/2014/main" id="{ED60328F-E108-4A75-B7F6-09214F57419A}"/>
                </a:ext>
              </a:extLst>
            </p:cNvPr>
            <p:cNvSpPr txBox="1"/>
            <p:nvPr/>
          </p:nvSpPr>
          <p:spPr>
            <a:xfrm>
              <a:off x="4345518" y="2928900"/>
              <a:ext cx="864852" cy="584775"/>
            </a:xfrm>
            <a:prstGeom prst="rect">
              <a:avLst/>
            </a:prstGeom>
            <a:noFill/>
          </p:spPr>
          <p:txBody>
            <a:bodyPr wrap="none" rtlCol="0">
              <a:spAutoFit/>
            </a:bodyPr>
            <a:lstStyle/>
            <a:p>
              <a:r>
                <a:rPr lang="en-US" sz="1600" dirty="0"/>
                <a:t>Testing</a:t>
              </a:r>
            </a:p>
            <a:p>
              <a:r>
                <a:rPr lang="en-US" sz="1600" dirty="0"/>
                <a:t>Website</a:t>
              </a:r>
            </a:p>
          </p:txBody>
        </p:sp>
      </p:grpSp>
      <p:grpSp>
        <p:nvGrpSpPr>
          <p:cNvPr id="20" name="Group 19">
            <a:extLst>
              <a:ext uri="{FF2B5EF4-FFF2-40B4-BE49-F238E27FC236}">
                <a16:creationId xmlns:a16="http://schemas.microsoft.com/office/drawing/2014/main" id="{084FC60D-46A0-47B9-9CD6-077A7FBF586E}"/>
              </a:ext>
            </a:extLst>
          </p:cNvPr>
          <p:cNvGrpSpPr/>
          <p:nvPr/>
        </p:nvGrpSpPr>
        <p:grpSpPr>
          <a:xfrm>
            <a:off x="4823830" y="1817095"/>
            <a:ext cx="5462917" cy="1696581"/>
            <a:chOff x="4823830" y="1817095"/>
            <a:chExt cx="5462917" cy="1696581"/>
          </a:xfrm>
        </p:grpSpPr>
        <p:cxnSp>
          <p:nvCxnSpPr>
            <p:cNvPr id="21" name="Straight Arrow Connector 20">
              <a:extLst>
                <a:ext uri="{FF2B5EF4-FFF2-40B4-BE49-F238E27FC236}">
                  <a16:creationId xmlns:a16="http://schemas.microsoft.com/office/drawing/2014/main" id="{C59B38CC-4F49-4CF5-BF82-08536A3216C5}"/>
                </a:ext>
              </a:extLst>
            </p:cNvPr>
            <p:cNvCxnSpPr>
              <a:cxnSpLocks/>
              <a:stCxn id="18" idx="3"/>
              <a:endCxn id="28" idx="1"/>
            </p:cNvCxnSpPr>
            <p:nvPr/>
          </p:nvCxnSpPr>
          <p:spPr>
            <a:xfrm>
              <a:off x="4823830" y="2382623"/>
              <a:ext cx="66930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AAECAFD2-FA2B-4E59-B07E-413E7E1E39A7}"/>
                </a:ext>
              </a:extLst>
            </p:cNvPr>
            <p:cNvGrpSpPr/>
            <p:nvPr/>
          </p:nvGrpSpPr>
          <p:grpSpPr>
            <a:xfrm>
              <a:off x="5493133" y="1817095"/>
              <a:ext cx="4793614" cy="1696581"/>
              <a:chOff x="5493133" y="1817095"/>
              <a:chExt cx="4793614" cy="1696581"/>
            </a:xfrm>
          </p:grpSpPr>
          <p:grpSp>
            <p:nvGrpSpPr>
              <p:cNvPr id="23" name="Group 22">
                <a:extLst>
                  <a:ext uri="{FF2B5EF4-FFF2-40B4-BE49-F238E27FC236}">
                    <a16:creationId xmlns:a16="http://schemas.microsoft.com/office/drawing/2014/main" id="{8AFBB436-D57C-49C8-87C1-60A4ABACFD3C}"/>
                  </a:ext>
                </a:extLst>
              </p:cNvPr>
              <p:cNvGrpSpPr/>
              <p:nvPr/>
            </p:nvGrpSpPr>
            <p:grpSpPr>
              <a:xfrm>
                <a:off x="7096709" y="1817095"/>
                <a:ext cx="1574405" cy="1469608"/>
                <a:chOff x="7096709" y="1817095"/>
                <a:chExt cx="1574405" cy="1469608"/>
              </a:xfrm>
            </p:grpSpPr>
            <p:pic>
              <p:nvPicPr>
                <p:cNvPr id="32" name="Graphic 31">
                  <a:extLst>
                    <a:ext uri="{FF2B5EF4-FFF2-40B4-BE49-F238E27FC236}">
                      <a16:creationId xmlns:a16="http://schemas.microsoft.com/office/drawing/2014/main" id="{438DF92B-A896-46D6-BF3B-C9E32A06A3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18385" y="1817095"/>
                  <a:ext cx="1131054" cy="1131054"/>
                </a:xfrm>
                <a:prstGeom prst="rect">
                  <a:avLst/>
                </a:prstGeom>
              </p:spPr>
            </p:pic>
            <p:sp>
              <p:nvSpPr>
                <p:cNvPr id="33" name="TextBox 32">
                  <a:extLst>
                    <a:ext uri="{FF2B5EF4-FFF2-40B4-BE49-F238E27FC236}">
                      <a16:creationId xmlns:a16="http://schemas.microsoft.com/office/drawing/2014/main" id="{8AAC732E-9E7C-40CF-B514-F558A5BEEC96}"/>
                    </a:ext>
                  </a:extLst>
                </p:cNvPr>
                <p:cNvSpPr txBox="1"/>
                <p:nvPr/>
              </p:nvSpPr>
              <p:spPr>
                <a:xfrm>
                  <a:off x="7096709" y="2948149"/>
                  <a:ext cx="1574405" cy="338554"/>
                </a:xfrm>
                <a:prstGeom prst="rect">
                  <a:avLst/>
                </a:prstGeom>
                <a:noFill/>
              </p:spPr>
              <p:txBody>
                <a:bodyPr wrap="none" rtlCol="0">
                  <a:spAutoFit/>
                </a:bodyPr>
                <a:lstStyle/>
                <a:p>
                  <a:r>
                    <a:rPr lang="en-US" sz="1600" dirty="0"/>
                    <a:t>Stream Analytics</a:t>
                  </a:r>
                </a:p>
              </p:txBody>
            </p:sp>
          </p:grpSp>
          <p:grpSp>
            <p:nvGrpSpPr>
              <p:cNvPr id="24" name="Group 23">
                <a:extLst>
                  <a:ext uri="{FF2B5EF4-FFF2-40B4-BE49-F238E27FC236}">
                    <a16:creationId xmlns:a16="http://schemas.microsoft.com/office/drawing/2014/main" id="{67C50C94-D4B9-480B-9AD3-16BF46DA63EC}"/>
                  </a:ext>
                </a:extLst>
              </p:cNvPr>
              <p:cNvGrpSpPr/>
              <p:nvPr/>
            </p:nvGrpSpPr>
            <p:grpSpPr>
              <a:xfrm>
                <a:off x="9143635" y="1817095"/>
                <a:ext cx="1143112" cy="1469608"/>
                <a:chOff x="9143635" y="1817095"/>
                <a:chExt cx="1143112" cy="1469608"/>
              </a:xfrm>
            </p:grpSpPr>
            <p:pic>
              <p:nvPicPr>
                <p:cNvPr id="30" name="Picture 29">
                  <a:extLst>
                    <a:ext uri="{FF2B5EF4-FFF2-40B4-BE49-F238E27FC236}">
                      <a16:creationId xmlns:a16="http://schemas.microsoft.com/office/drawing/2014/main" id="{BFACC1F3-CA6C-45C5-AF90-2CB26C533555}"/>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9143635" y="1817095"/>
                  <a:ext cx="1143112" cy="1131053"/>
                </a:xfrm>
                <a:prstGeom prst="rect">
                  <a:avLst/>
                </a:prstGeom>
              </p:spPr>
            </p:pic>
            <p:sp>
              <p:nvSpPr>
                <p:cNvPr id="31" name="TextBox 30">
                  <a:extLst>
                    <a:ext uri="{FF2B5EF4-FFF2-40B4-BE49-F238E27FC236}">
                      <a16:creationId xmlns:a16="http://schemas.microsoft.com/office/drawing/2014/main" id="{66FE04C7-7AC0-4ECA-AF1F-5573F297C363}"/>
                    </a:ext>
                  </a:extLst>
                </p:cNvPr>
                <p:cNvSpPr txBox="1"/>
                <p:nvPr/>
              </p:nvSpPr>
              <p:spPr>
                <a:xfrm>
                  <a:off x="9252724" y="2948149"/>
                  <a:ext cx="924933" cy="338554"/>
                </a:xfrm>
                <a:prstGeom prst="rect">
                  <a:avLst/>
                </a:prstGeom>
                <a:noFill/>
              </p:spPr>
              <p:txBody>
                <a:bodyPr wrap="none" rtlCol="0">
                  <a:spAutoFit/>
                </a:bodyPr>
                <a:lstStyle/>
                <a:p>
                  <a:r>
                    <a:rPr lang="en-US" sz="1600" dirty="0"/>
                    <a:t>Power BI</a:t>
                  </a:r>
                </a:p>
              </p:txBody>
            </p:sp>
          </p:grpSp>
          <p:cxnSp>
            <p:nvCxnSpPr>
              <p:cNvPr id="25" name="Straight Arrow Connector 24">
                <a:extLst>
                  <a:ext uri="{FF2B5EF4-FFF2-40B4-BE49-F238E27FC236}">
                    <a16:creationId xmlns:a16="http://schemas.microsoft.com/office/drawing/2014/main" id="{57A8D601-AB7B-4859-8C60-E8C5261FD668}"/>
                  </a:ext>
                </a:extLst>
              </p:cNvPr>
              <p:cNvCxnSpPr>
                <a:cxnSpLocks/>
                <a:stCxn id="28" idx="3"/>
              </p:cNvCxnSpPr>
              <p:nvPr/>
            </p:nvCxnSpPr>
            <p:spPr>
              <a:xfrm>
                <a:off x="6624189" y="2382623"/>
                <a:ext cx="66930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503C34-A3A5-4DD7-9F71-6E38460851D8}"/>
                  </a:ext>
                </a:extLst>
              </p:cNvPr>
              <p:cNvCxnSpPr>
                <a:endCxn id="30" idx="1"/>
              </p:cNvCxnSpPr>
              <p:nvPr/>
            </p:nvCxnSpPr>
            <p:spPr>
              <a:xfrm>
                <a:off x="8559538" y="2382622"/>
                <a:ext cx="584097"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FCA8A014-FA46-49FE-97FD-91145B78383C}"/>
                  </a:ext>
                </a:extLst>
              </p:cNvPr>
              <p:cNvGrpSpPr/>
              <p:nvPr/>
            </p:nvGrpSpPr>
            <p:grpSpPr>
              <a:xfrm>
                <a:off x="5493133" y="1817095"/>
                <a:ext cx="1266714" cy="1696581"/>
                <a:chOff x="5493133" y="1817095"/>
                <a:chExt cx="1266714" cy="1696581"/>
              </a:xfrm>
            </p:grpSpPr>
            <p:pic>
              <p:nvPicPr>
                <p:cNvPr id="28" name="Graphic 27">
                  <a:extLst>
                    <a:ext uri="{FF2B5EF4-FFF2-40B4-BE49-F238E27FC236}">
                      <a16:creationId xmlns:a16="http://schemas.microsoft.com/office/drawing/2014/main" id="{39322A92-6F1B-4758-A697-E79C2DFC11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93133" y="1817095"/>
                  <a:ext cx="1131056" cy="1131056"/>
                </a:xfrm>
                <a:prstGeom prst="rect">
                  <a:avLst/>
                </a:prstGeom>
              </p:spPr>
            </p:pic>
            <p:sp>
              <p:nvSpPr>
                <p:cNvPr id="29" name="TextBox 28">
                  <a:extLst>
                    <a:ext uri="{FF2B5EF4-FFF2-40B4-BE49-F238E27FC236}">
                      <a16:creationId xmlns:a16="http://schemas.microsoft.com/office/drawing/2014/main" id="{12D145C2-360D-4329-9982-4088B4904921}"/>
                    </a:ext>
                  </a:extLst>
                </p:cNvPr>
                <p:cNvSpPr txBox="1"/>
                <p:nvPr/>
              </p:nvSpPr>
              <p:spPr>
                <a:xfrm>
                  <a:off x="6111015" y="2928901"/>
                  <a:ext cx="648832" cy="584775"/>
                </a:xfrm>
                <a:prstGeom prst="rect">
                  <a:avLst/>
                </a:prstGeom>
                <a:noFill/>
              </p:spPr>
              <p:txBody>
                <a:bodyPr wrap="none" rtlCol="0">
                  <a:spAutoFit/>
                </a:bodyPr>
                <a:lstStyle/>
                <a:p>
                  <a:r>
                    <a:rPr lang="en-US" sz="1600" dirty="0"/>
                    <a:t>Event</a:t>
                  </a:r>
                </a:p>
                <a:p>
                  <a:r>
                    <a:rPr lang="en-US" sz="1600" dirty="0"/>
                    <a:t>Hub</a:t>
                  </a:r>
                </a:p>
              </p:txBody>
            </p:sp>
          </p:grpSp>
        </p:grpSp>
      </p:grpSp>
      <p:grpSp>
        <p:nvGrpSpPr>
          <p:cNvPr id="34" name="Group 33">
            <a:extLst>
              <a:ext uri="{FF2B5EF4-FFF2-40B4-BE49-F238E27FC236}">
                <a16:creationId xmlns:a16="http://schemas.microsoft.com/office/drawing/2014/main" id="{03A0931F-B21B-47CB-9514-D18D0D8EF44F}"/>
              </a:ext>
            </a:extLst>
          </p:cNvPr>
          <p:cNvGrpSpPr/>
          <p:nvPr/>
        </p:nvGrpSpPr>
        <p:grpSpPr>
          <a:xfrm>
            <a:off x="5221841" y="2948149"/>
            <a:ext cx="1579683" cy="2157851"/>
            <a:chOff x="5221841" y="2948149"/>
            <a:chExt cx="1579683" cy="2157851"/>
          </a:xfrm>
        </p:grpSpPr>
        <p:grpSp>
          <p:nvGrpSpPr>
            <p:cNvPr id="35" name="Group 34">
              <a:extLst>
                <a:ext uri="{FF2B5EF4-FFF2-40B4-BE49-F238E27FC236}">
                  <a16:creationId xmlns:a16="http://schemas.microsoft.com/office/drawing/2014/main" id="{AA5E41F5-175B-4F43-A8AF-D1E701CB52B9}"/>
                </a:ext>
              </a:extLst>
            </p:cNvPr>
            <p:cNvGrpSpPr/>
            <p:nvPr/>
          </p:nvGrpSpPr>
          <p:grpSpPr>
            <a:xfrm>
              <a:off x="5420505" y="2948149"/>
              <a:ext cx="1381019" cy="2157851"/>
              <a:chOff x="5420505" y="2948149"/>
              <a:chExt cx="1381019" cy="2157851"/>
            </a:xfrm>
          </p:grpSpPr>
          <p:grpSp>
            <p:nvGrpSpPr>
              <p:cNvPr id="37" name="Group 36">
                <a:extLst>
                  <a:ext uri="{FF2B5EF4-FFF2-40B4-BE49-F238E27FC236}">
                    <a16:creationId xmlns:a16="http://schemas.microsoft.com/office/drawing/2014/main" id="{DCA0C14B-5884-4E97-A262-A88BAEB84522}"/>
                  </a:ext>
                </a:extLst>
              </p:cNvPr>
              <p:cNvGrpSpPr/>
              <p:nvPr/>
            </p:nvGrpSpPr>
            <p:grpSpPr>
              <a:xfrm>
                <a:off x="5420505" y="3636392"/>
                <a:ext cx="1381019" cy="1469608"/>
                <a:chOff x="5420505" y="3636392"/>
                <a:chExt cx="1381019" cy="1469608"/>
              </a:xfrm>
            </p:grpSpPr>
            <p:pic>
              <p:nvPicPr>
                <p:cNvPr id="39" name="Graphic 38">
                  <a:extLst>
                    <a:ext uri="{FF2B5EF4-FFF2-40B4-BE49-F238E27FC236}">
                      <a16:creationId xmlns:a16="http://schemas.microsoft.com/office/drawing/2014/main" id="{24918EC9-2C0D-4920-AC5C-36AC7E7B0DD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93133" y="3636392"/>
                  <a:ext cx="1131055" cy="1131055"/>
                </a:xfrm>
                <a:prstGeom prst="rect">
                  <a:avLst/>
                </a:prstGeom>
              </p:spPr>
            </p:pic>
            <p:sp>
              <p:nvSpPr>
                <p:cNvPr id="40" name="TextBox 39">
                  <a:extLst>
                    <a:ext uri="{FF2B5EF4-FFF2-40B4-BE49-F238E27FC236}">
                      <a16:creationId xmlns:a16="http://schemas.microsoft.com/office/drawing/2014/main" id="{297B3881-ED73-4DCD-8690-DDAF2A738B7F}"/>
                    </a:ext>
                  </a:extLst>
                </p:cNvPr>
                <p:cNvSpPr txBox="1"/>
                <p:nvPr/>
              </p:nvSpPr>
              <p:spPr>
                <a:xfrm>
                  <a:off x="5420505" y="4767446"/>
                  <a:ext cx="1381019" cy="338554"/>
                </a:xfrm>
                <a:prstGeom prst="rect">
                  <a:avLst/>
                </a:prstGeom>
                <a:noFill/>
              </p:spPr>
              <p:txBody>
                <a:bodyPr wrap="none" rtlCol="0">
                  <a:spAutoFit/>
                </a:bodyPr>
                <a:lstStyle/>
                <a:p>
                  <a:r>
                    <a:rPr lang="en-US" sz="1600" dirty="0"/>
                    <a:t>Event Monitor</a:t>
                  </a:r>
                </a:p>
              </p:txBody>
            </p:sp>
          </p:grpSp>
          <p:cxnSp>
            <p:nvCxnSpPr>
              <p:cNvPr id="38" name="Straight Arrow Connector 37">
                <a:extLst>
                  <a:ext uri="{FF2B5EF4-FFF2-40B4-BE49-F238E27FC236}">
                    <a16:creationId xmlns:a16="http://schemas.microsoft.com/office/drawing/2014/main" id="{455414AF-CCB5-4039-9EC5-9A3C39919ABA}"/>
                  </a:ext>
                </a:extLst>
              </p:cNvPr>
              <p:cNvCxnSpPr>
                <a:cxnSpLocks/>
                <a:endCxn id="39" idx="0"/>
              </p:cNvCxnSpPr>
              <p:nvPr/>
            </p:nvCxnSpPr>
            <p:spPr>
              <a:xfrm>
                <a:off x="6058660" y="2948149"/>
                <a:ext cx="1" cy="68824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pic>
          <p:nvPicPr>
            <p:cNvPr id="36" name="Graphic 35">
              <a:extLst>
                <a:ext uri="{FF2B5EF4-FFF2-40B4-BE49-F238E27FC236}">
                  <a16:creationId xmlns:a16="http://schemas.microsoft.com/office/drawing/2014/main" id="{F88B47F5-12CA-42C1-A8EA-39ABE0AB600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21841" y="4415239"/>
              <a:ext cx="420481" cy="420481"/>
            </a:xfrm>
            <a:prstGeom prst="rect">
              <a:avLst/>
            </a:prstGeom>
          </p:spPr>
        </p:pic>
      </p:grpSp>
    </p:spTree>
    <p:extLst>
      <p:ext uri="{BB962C8B-B14F-4D97-AF65-F5344CB8AC3E}">
        <p14:creationId xmlns:p14="http://schemas.microsoft.com/office/powerpoint/2010/main" val="407428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22" presetClass="entr" presetSubtype="4" fill="hold" nodeType="with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par>
                                <p:cTn id="14" presetID="22" presetClass="entr" presetSubtype="1" fill="hold"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up)">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BC47-FF3A-4791-8CB8-1FF8AE7A7381}"/>
              </a:ext>
            </a:extLst>
          </p:cNvPr>
          <p:cNvSpPr>
            <a:spLocks noGrp="1"/>
          </p:cNvSpPr>
          <p:nvPr>
            <p:ph type="title"/>
          </p:nvPr>
        </p:nvSpPr>
        <p:spPr/>
        <p:txBody>
          <a:bodyPr/>
          <a:lstStyle/>
          <a:p>
            <a:r>
              <a:rPr lang="en-US" dirty="0"/>
              <a:t>Azure Serverless Offerings &amp; Tools</a:t>
            </a:r>
          </a:p>
        </p:txBody>
      </p:sp>
      <p:sp>
        <p:nvSpPr>
          <p:cNvPr id="12" name="Rectangle 11">
            <a:extLst>
              <a:ext uri="{FF2B5EF4-FFF2-40B4-BE49-F238E27FC236}">
                <a16:creationId xmlns:a16="http://schemas.microsoft.com/office/drawing/2014/main" id="{9D8F0F7B-069B-4918-8FB4-E920AD4ED2DA}"/>
              </a:ext>
            </a:extLst>
          </p:cNvPr>
          <p:cNvSpPr/>
          <p:nvPr/>
        </p:nvSpPr>
        <p:spPr>
          <a:xfrm>
            <a:off x="1565984" y="4277520"/>
            <a:ext cx="9060044" cy="923330"/>
          </a:xfrm>
          <a:prstGeom prst="rect">
            <a:avLst/>
          </a:prstGeom>
          <a:noFill/>
        </p:spPr>
        <p:txBody>
          <a:bodyPr wrap="none" lIns="91440" tIns="45720" rIns="91440" bIns="45720">
            <a:spAutoFit/>
          </a:bodyPr>
          <a:lstStyle/>
          <a:p>
            <a:pPr algn="ctr"/>
            <a:r>
              <a:rPr lang="en-US" sz="5400" b="0" cap="none" spc="0" dirty="0">
                <a:ln w="0"/>
                <a:solidFill>
                  <a:srgbClr val="5C005C"/>
                </a:solidFill>
                <a:effectLst>
                  <a:outerShdw blurRad="38100" dist="25400" dir="5400000" algn="ctr" rotWithShape="0">
                    <a:srgbClr val="6E747A">
                      <a:alpha val="43000"/>
                    </a:srgbClr>
                  </a:outerShdw>
                </a:effectLst>
                <a:latin typeface="Kamerik205 8" panose="020B0803030600020004" pitchFamily="34" charset="0"/>
              </a:rPr>
              <a:t>AI and Machine Learning</a:t>
            </a:r>
          </a:p>
        </p:txBody>
      </p:sp>
      <p:grpSp>
        <p:nvGrpSpPr>
          <p:cNvPr id="13" name="Group 12">
            <a:extLst>
              <a:ext uri="{FF2B5EF4-FFF2-40B4-BE49-F238E27FC236}">
                <a16:creationId xmlns:a16="http://schemas.microsoft.com/office/drawing/2014/main" id="{5C18D7EE-4D9B-4C97-8518-C4984664A00E}"/>
              </a:ext>
            </a:extLst>
          </p:cNvPr>
          <p:cNvGrpSpPr/>
          <p:nvPr/>
        </p:nvGrpSpPr>
        <p:grpSpPr>
          <a:xfrm>
            <a:off x="1886520" y="1915960"/>
            <a:ext cx="2626277" cy="1925235"/>
            <a:chOff x="1886520" y="1915960"/>
            <a:chExt cx="2626277" cy="1925235"/>
          </a:xfrm>
        </p:grpSpPr>
        <p:pic>
          <p:nvPicPr>
            <p:cNvPr id="14" name="Graphic 13">
              <a:extLst>
                <a:ext uri="{FF2B5EF4-FFF2-40B4-BE49-F238E27FC236}">
                  <a16:creationId xmlns:a16="http://schemas.microsoft.com/office/drawing/2014/main" id="{F91C6BF8-18E6-4277-81F9-1F24CD2C04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5" name="TextBox 14">
              <a:extLst>
                <a:ext uri="{FF2B5EF4-FFF2-40B4-BE49-F238E27FC236}">
                  <a16:creationId xmlns:a16="http://schemas.microsoft.com/office/drawing/2014/main" id="{D9C9150B-1742-428F-9D6B-DA973493DD21}"/>
                </a:ext>
              </a:extLst>
            </p:cNvPr>
            <p:cNvSpPr txBox="1"/>
            <p:nvPr/>
          </p:nvSpPr>
          <p:spPr>
            <a:xfrm>
              <a:off x="1886520" y="3471863"/>
              <a:ext cx="2626277" cy="369332"/>
            </a:xfrm>
            <a:prstGeom prst="rect">
              <a:avLst/>
            </a:prstGeom>
            <a:noFill/>
          </p:spPr>
          <p:txBody>
            <a:bodyPr wrap="square" rtlCol="0">
              <a:spAutoFit/>
            </a:bodyPr>
            <a:lstStyle/>
            <a:p>
              <a:pPr algn="ctr"/>
              <a:r>
                <a:rPr lang="en-US" b="1" dirty="0">
                  <a:solidFill>
                    <a:srgbClr val="2A355F"/>
                  </a:solidFill>
                </a:rPr>
                <a:t>Azure Cognitive Services</a:t>
              </a:r>
            </a:p>
          </p:txBody>
        </p:sp>
      </p:grpSp>
      <p:grpSp>
        <p:nvGrpSpPr>
          <p:cNvPr id="16" name="Group 15">
            <a:extLst>
              <a:ext uri="{FF2B5EF4-FFF2-40B4-BE49-F238E27FC236}">
                <a16:creationId xmlns:a16="http://schemas.microsoft.com/office/drawing/2014/main" id="{1BFF9A98-7677-4D04-8C51-9117CE515EFE}"/>
              </a:ext>
            </a:extLst>
          </p:cNvPr>
          <p:cNvGrpSpPr/>
          <p:nvPr/>
        </p:nvGrpSpPr>
        <p:grpSpPr>
          <a:xfrm>
            <a:off x="5362703" y="1915960"/>
            <a:ext cx="1947906" cy="1925235"/>
            <a:chOff x="5362703" y="1915960"/>
            <a:chExt cx="1947906" cy="1925235"/>
          </a:xfrm>
        </p:grpSpPr>
        <p:pic>
          <p:nvPicPr>
            <p:cNvPr id="17" name="Graphic 16">
              <a:extLst>
                <a:ext uri="{FF2B5EF4-FFF2-40B4-BE49-F238E27FC236}">
                  <a16:creationId xmlns:a16="http://schemas.microsoft.com/office/drawing/2014/main" id="{B40BA5BE-F9E7-488E-B9C2-AC3525DB8A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0122" y="1915960"/>
              <a:ext cx="1470178" cy="1470178"/>
            </a:xfrm>
            <a:prstGeom prst="rect">
              <a:avLst/>
            </a:prstGeom>
          </p:spPr>
        </p:pic>
        <p:sp>
          <p:nvSpPr>
            <p:cNvPr id="18" name="TextBox 17">
              <a:extLst>
                <a:ext uri="{FF2B5EF4-FFF2-40B4-BE49-F238E27FC236}">
                  <a16:creationId xmlns:a16="http://schemas.microsoft.com/office/drawing/2014/main" id="{94E47B69-C461-4F50-9B54-0336D95FB67A}"/>
                </a:ext>
              </a:extLst>
            </p:cNvPr>
            <p:cNvSpPr txBox="1"/>
            <p:nvPr/>
          </p:nvSpPr>
          <p:spPr>
            <a:xfrm>
              <a:off x="5362703" y="3471863"/>
              <a:ext cx="1947906" cy="369332"/>
            </a:xfrm>
            <a:prstGeom prst="rect">
              <a:avLst/>
            </a:prstGeom>
            <a:noFill/>
          </p:spPr>
          <p:txBody>
            <a:bodyPr wrap="none" rtlCol="0">
              <a:spAutoFit/>
            </a:bodyPr>
            <a:lstStyle/>
            <a:p>
              <a:pPr algn="ctr"/>
              <a:r>
                <a:rPr lang="en-US" b="1" dirty="0">
                  <a:solidFill>
                    <a:srgbClr val="2A355F"/>
                  </a:solidFill>
                </a:rPr>
                <a:t>Azure Bot Services</a:t>
              </a:r>
            </a:p>
          </p:txBody>
        </p:sp>
      </p:grpSp>
      <p:grpSp>
        <p:nvGrpSpPr>
          <p:cNvPr id="19" name="Group 18">
            <a:extLst>
              <a:ext uri="{FF2B5EF4-FFF2-40B4-BE49-F238E27FC236}">
                <a16:creationId xmlns:a16="http://schemas.microsoft.com/office/drawing/2014/main" id="{EE1CB023-44F6-40E9-888C-4B93563A649F}"/>
              </a:ext>
            </a:extLst>
          </p:cNvPr>
          <p:cNvGrpSpPr/>
          <p:nvPr/>
        </p:nvGrpSpPr>
        <p:grpSpPr>
          <a:xfrm>
            <a:off x="8106127" y="1915960"/>
            <a:ext cx="2489271" cy="1925235"/>
            <a:chOff x="8106127" y="1915960"/>
            <a:chExt cx="2489271" cy="1925235"/>
          </a:xfrm>
        </p:grpSpPr>
        <p:pic>
          <p:nvPicPr>
            <p:cNvPr id="20" name="Graphic 19">
              <a:extLst>
                <a:ext uri="{FF2B5EF4-FFF2-40B4-BE49-F238E27FC236}">
                  <a16:creationId xmlns:a16="http://schemas.microsoft.com/office/drawing/2014/main" id="{F33BD61F-F9D9-45AA-82A1-75CCBC52FE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615674" y="1915960"/>
              <a:ext cx="1470178" cy="1470178"/>
            </a:xfrm>
            <a:prstGeom prst="rect">
              <a:avLst/>
            </a:prstGeom>
          </p:spPr>
        </p:pic>
        <p:sp>
          <p:nvSpPr>
            <p:cNvPr id="21" name="TextBox 20">
              <a:extLst>
                <a:ext uri="{FF2B5EF4-FFF2-40B4-BE49-F238E27FC236}">
                  <a16:creationId xmlns:a16="http://schemas.microsoft.com/office/drawing/2014/main" id="{2AD32952-CC73-466B-9597-3CF96E5E0BF4}"/>
                </a:ext>
              </a:extLst>
            </p:cNvPr>
            <p:cNvSpPr txBox="1"/>
            <p:nvPr/>
          </p:nvSpPr>
          <p:spPr>
            <a:xfrm>
              <a:off x="8106127" y="3471863"/>
              <a:ext cx="2489271" cy="369332"/>
            </a:xfrm>
            <a:prstGeom prst="rect">
              <a:avLst/>
            </a:prstGeom>
            <a:noFill/>
          </p:spPr>
          <p:txBody>
            <a:bodyPr wrap="none" rtlCol="0">
              <a:spAutoFit/>
            </a:bodyPr>
            <a:lstStyle/>
            <a:p>
              <a:r>
                <a:rPr lang="en-US" b="1" dirty="0">
                  <a:solidFill>
                    <a:srgbClr val="2A355F"/>
                  </a:solidFill>
                </a:rPr>
                <a:t>Azure Machine Learning</a:t>
              </a:r>
            </a:p>
          </p:txBody>
        </p:sp>
      </p:grpSp>
    </p:spTree>
    <p:extLst>
      <p:ext uri="{BB962C8B-B14F-4D97-AF65-F5344CB8AC3E}">
        <p14:creationId xmlns:p14="http://schemas.microsoft.com/office/powerpoint/2010/main" val="36894877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DD2B2D0-84A1-46F7-85B4-A70A1B76CDDD}"/>
              </a:ext>
            </a:extLst>
          </p:cNvPr>
          <p:cNvSpPr/>
          <p:nvPr/>
        </p:nvSpPr>
        <p:spPr>
          <a:xfrm>
            <a:off x="286265" y="1114926"/>
            <a:ext cx="11619470" cy="45238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6F9BE67-AB92-4E29-B4C6-B990D1217450}"/>
              </a:ext>
            </a:extLst>
          </p:cNvPr>
          <p:cNvSpPr>
            <a:spLocks noGrp="1"/>
          </p:cNvSpPr>
          <p:nvPr>
            <p:ph type="title"/>
          </p:nvPr>
        </p:nvSpPr>
        <p:spPr/>
        <p:txBody>
          <a:bodyPr/>
          <a:lstStyle/>
          <a:p>
            <a:r>
              <a:rPr lang="en-US" dirty="0"/>
              <a:t>Glennis Platform</a:t>
            </a:r>
          </a:p>
        </p:txBody>
      </p:sp>
      <p:pic>
        <p:nvPicPr>
          <p:cNvPr id="3" name="Picture 2">
            <a:extLst>
              <a:ext uri="{FF2B5EF4-FFF2-40B4-BE49-F238E27FC236}">
                <a16:creationId xmlns:a16="http://schemas.microsoft.com/office/drawing/2014/main" id="{0A5A7A3D-E734-4DE9-AD91-EE1B2AD72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699" y="1604599"/>
            <a:ext cx="1079040" cy="1079040"/>
          </a:xfrm>
          <a:prstGeom prst="rect">
            <a:avLst/>
          </a:prstGeom>
        </p:spPr>
      </p:pic>
      <p:pic>
        <p:nvPicPr>
          <p:cNvPr id="4" name="Graphic 3">
            <a:extLst>
              <a:ext uri="{FF2B5EF4-FFF2-40B4-BE49-F238E27FC236}">
                <a16:creationId xmlns:a16="http://schemas.microsoft.com/office/drawing/2014/main" id="{2CB11F99-68AA-4CA7-A66A-33AAE7E740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9203" y="1604599"/>
            <a:ext cx="977244" cy="1079040"/>
          </a:xfrm>
          <a:prstGeom prst="rect">
            <a:avLst/>
          </a:prstGeom>
        </p:spPr>
      </p:pic>
      <p:pic>
        <p:nvPicPr>
          <p:cNvPr id="5" name="Graphic 4">
            <a:extLst>
              <a:ext uri="{FF2B5EF4-FFF2-40B4-BE49-F238E27FC236}">
                <a16:creationId xmlns:a16="http://schemas.microsoft.com/office/drawing/2014/main" id="{230CB029-BAB7-44C6-BD14-83B1BAD3F4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911" y="1646364"/>
            <a:ext cx="977244" cy="1079040"/>
          </a:xfrm>
          <a:prstGeom prst="rect">
            <a:avLst/>
          </a:prstGeom>
        </p:spPr>
      </p:pic>
      <p:pic>
        <p:nvPicPr>
          <p:cNvPr id="6" name="Picture 5">
            <a:extLst>
              <a:ext uri="{FF2B5EF4-FFF2-40B4-BE49-F238E27FC236}">
                <a16:creationId xmlns:a16="http://schemas.microsoft.com/office/drawing/2014/main" id="{3C2F9C44-6B96-402F-BAF4-DCE4CAC3AB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84619" y="1646364"/>
            <a:ext cx="921396" cy="1079039"/>
          </a:xfrm>
          <a:prstGeom prst="rect">
            <a:avLst/>
          </a:prstGeom>
        </p:spPr>
      </p:pic>
      <p:pic>
        <p:nvPicPr>
          <p:cNvPr id="7" name="Graphic 6">
            <a:extLst>
              <a:ext uri="{FF2B5EF4-FFF2-40B4-BE49-F238E27FC236}">
                <a16:creationId xmlns:a16="http://schemas.microsoft.com/office/drawing/2014/main" id="{3876DE0C-876D-489D-A5C7-2C49A23079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73992" y="1667245"/>
            <a:ext cx="939419" cy="1037275"/>
          </a:xfrm>
          <a:prstGeom prst="rect">
            <a:avLst/>
          </a:prstGeom>
        </p:spPr>
      </p:pic>
      <p:pic>
        <p:nvPicPr>
          <p:cNvPr id="8" name="Graphic 7">
            <a:extLst>
              <a:ext uri="{FF2B5EF4-FFF2-40B4-BE49-F238E27FC236}">
                <a16:creationId xmlns:a16="http://schemas.microsoft.com/office/drawing/2014/main" id="{B95E4AD8-A576-4B60-A807-15046E5010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96479" y="1604599"/>
            <a:ext cx="962025" cy="1076325"/>
          </a:xfrm>
          <a:prstGeom prst="rect">
            <a:avLst/>
          </a:prstGeom>
        </p:spPr>
      </p:pic>
      <p:pic>
        <p:nvPicPr>
          <p:cNvPr id="9" name="Picture 8">
            <a:extLst>
              <a:ext uri="{FF2B5EF4-FFF2-40B4-BE49-F238E27FC236}">
                <a16:creationId xmlns:a16="http://schemas.microsoft.com/office/drawing/2014/main" id="{83EE4C04-212F-4D47-B92A-BA277957121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48968" y="1646364"/>
            <a:ext cx="1034560" cy="1034560"/>
          </a:xfrm>
          <a:prstGeom prst="rect">
            <a:avLst/>
          </a:prstGeom>
        </p:spPr>
      </p:pic>
      <p:pic>
        <p:nvPicPr>
          <p:cNvPr id="10" name="Picture 9">
            <a:extLst>
              <a:ext uri="{FF2B5EF4-FFF2-40B4-BE49-F238E27FC236}">
                <a16:creationId xmlns:a16="http://schemas.microsoft.com/office/drawing/2014/main" id="{9DAD2F22-4747-4895-9D1C-2FB8A76BFDD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03875" y="1667245"/>
            <a:ext cx="1015435" cy="1013679"/>
          </a:xfrm>
          <a:prstGeom prst="rect">
            <a:avLst/>
          </a:prstGeom>
        </p:spPr>
      </p:pic>
      <p:pic>
        <p:nvPicPr>
          <p:cNvPr id="11" name="Picture 10">
            <a:extLst>
              <a:ext uri="{FF2B5EF4-FFF2-40B4-BE49-F238E27FC236}">
                <a16:creationId xmlns:a16="http://schemas.microsoft.com/office/drawing/2014/main" id="{B0ABC1B9-4F72-462D-BD2C-1FC30AE6429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709774" y="1688128"/>
            <a:ext cx="1002526" cy="1037275"/>
          </a:xfrm>
          <a:prstGeom prst="rect">
            <a:avLst/>
          </a:prstGeom>
        </p:spPr>
      </p:pic>
      <p:sp>
        <p:nvSpPr>
          <p:cNvPr id="12" name="TextBox 11">
            <a:extLst>
              <a:ext uri="{FF2B5EF4-FFF2-40B4-BE49-F238E27FC236}">
                <a16:creationId xmlns:a16="http://schemas.microsoft.com/office/drawing/2014/main" id="{B4FF6E63-205D-4793-8088-3EDB32F610FF}"/>
              </a:ext>
            </a:extLst>
          </p:cNvPr>
          <p:cNvSpPr txBox="1"/>
          <p:nvPr/>
        </p:nvSpPr>
        <p:spPr>
          <a:xfrm>
            <a:off x="518926" y="2805139"/>
            <a:ext cx="992708" cy="369332"/>
          </a:xfrm>
          <a:prstGeom prst="rect">
            <a:avLst/>
          </a:prstGeom>
          <a:noFill/>
        </p:spPr>
        <p:txBody>
          <a:bodyPr wrap="none" rtlCol="0">
            <a:spAutoFit/>
          </a:bodyPr>
          <a:lstStyle/>
          <a:p>
            <a:pPr algn="ctr"/>
            <a:r>
              <a:rPr lang="en-US" dirty="0">
                <a:solidFill>
                  <a:srgbClr val="2A355F"/>
                </a:solidFill>
              </a:rPr>
              <a:t>Portfolio</a:t>
            </a:r>
          </a:p>
        </p:txBody>
      </p:sp>
      <p:sp>
        <p:nvSpPr>
          <p:cNvPr id="13" name="TextBox 12">
            <a:extLst>
              <a:ext uri="{FF2B5EF4-FFF2-40B4-BE49-F238E27FC236}">
                <a16:creationId xmlns:a16="http://schemas.microsoft.com/office/drawing/2014/main" id="{1A2B11C8-CA9A-4630-987F-8A1979187022}"/>
              </a:ext>
            </a:extLst>
          </p:cNvPr>
          <p:cNvSpPr txBox="1"/>
          <p:nvPr/>
        </p:nvSpPr>
        <p:spPr>
          <a:xfrm>
            <a:off x="2010051" y="2812095"/>
            <a:ext cx="659155" cy="369332"/>
          </a:xfrm>
          <a:prstGeom prst="rect">
            <a:avLst/>
          </a:prstGeom>
          <a:noFill/>
        </p:spPr>
        <p:txBody>
          <a:bodyPr wrap="none" rtlCol="0">
            <a:spAutoFit/>
          </a:bodyPr>
          <a:lstStyle/>
          <a:p>
            <a:pPr algn="ctr"/>
            <a:r>
              <a:rPr lang="en-US" dirty="0">
                <a:solidFill>
                  <a:srgbClr val="2A355F"/>
                </a:solidFill>
              </a:rPr>
              <a:t>Sales</a:t>
            </a:r>
          </a:p>
        </p:txBody>
      </p:sp>
      <p:sp>
        <p:nvSpPr>
          <p:cNvPr id="14" name="TextBox 13">
            <a:extLst>
              <a:ext uri="{FF2B5EF4-FFF2-40B4-BE49-F238E27FC236}">
                <a16:creationId xmlns:a16="http://schemas.microsoft.com/office/drawing/2014/main" id="{C13660FF-BBB2-4CCC-A707-A36AF5011D65}"/>
              </a:ext>
            </a:extLst>
          </p:cNvPr>
          <p:cNvSpPr txBox="1"/>
          <p:nvPr/>
        </p:nvSpPr>
        <p:spPr>
          <a:xfrm>
            <a:off x="3059550" y="2812095"/>
            <a:ext cx="1091966" cy="646331"/>
          </a:xfrm>
          <a:prstGeom prst="rect">
            <a:avLst/>
          </a:prstGeom>
          <a:noFill/>
        </p:spPr>
        <p:txBody>
          <a:bodyPr wrap="none" rtlCol="0">
            <a:spAutoFit/>
          </a:bodyPr>
          <a:lstStyle/>
          <a:p>
            <a:pPr algn="ctr"/>
            <a:r>
              <a:rPr lang="en-US" dirty="0">
                <a:solidFill>
                  <a:srgbClr val="2A355F"/>
                </a:solidFill>
              </a:rPr>
              <a:t>Leasing &amp;</a:t>
            </a:r>
          </a:p>
          <a:p>
            <a:pPr algn="ctr"/>
            <a:r>
              <a:rPr lang="en-US" dirty="0">
                <a:solidFill>
                  <a:srgbClr val="2A355F"/>
                </a:solidFill>
              </a:rPr>
              <a:t>Billing</a:t>
            </a:r>
          </a:p>
        </p:txBody>
      </p:sp>
      <p:sp>
        <p:nvSpPr>
          <p:cNvPr id="15" name="TextBox 14">
            <a:extLst>
              <a:ext uri="{FF2B5EF4-FFF2-40B4-BE49-F238E27FC236}">
                <a16:creationId xmlns:a16="http://schemas.microsoft.com/office/drawing/2014/main" id="{444959FC-9264-45B3-9EFB-6D004A061C1C}"/>
              </a:ext>
            </a:extLst>
          </p:cNvPr>
          <p:cNvSpPr txBox="1"/>
          <p:nvPr/>
        </p:nvSpPr>
        <p:spPr>
          <a:xfrm>
            <a:off x="4359456" y="2812095"/>
            <a:ext cx="997644" cy="646331"/>
          </a:xfrm>
          <a:prstGeom prst="rect">
            <a:avLst/>
          </a:prstGeom>
          <a:noFill/>
        </p:spPr>
        <p:txBody>
          <a:bodyPr wrap="none" rtlCol="0">
            <a:spAutoFit/>
          </a:bodyPr>
          <a:lstStyle/>
          <a:p>
            <a:pPr algn="ctr"/>
            <a:r>
              <a:rPr lang="en-US" dirty="0">
                <a:solidFill>
                  <a:srgbClr val="2A355F"/>
                </a:solidFill>
              </a:rPr>
              <a:t>Resident</a:t>
            </a:r>
          </a:p>
          <a:p>
            <a:pPr algn="ctr"/>
            <a:r>
              <a:rPr lang="en-US" dirty="0">
                <a:solidFill>
                  <a:srgbClr val="2A355F"/>
                </a:solidFill>
              </a:rPr>
              <a:t>Care</a:t>
            </a:r>
          </a:p>
        </p:txBody>
      </p:sp>
      <p:sp>
        <p:nvSpPr>
          <p:cNvPr id="16" name="TextBox 15">
            <a:extLst>
              <a:ext uri="{FF2B5EF4-FFF2-40B4-BE49-F238E27FC236}">
                <a16:creationId xmlns:a16="http://schemas.microsoft.com/office/drawing/2014/main" id="{D4BE7DB7-758E-47CE-9ED7-59AE6E592240}"/>
              </a:ext>
            </a:extLst>
          </p:cNvPr>
          <p:cNvSpPr txBox="1"/>
          <p:nvPr/>
        </p:nvSpPr>
        <p:spPr>
          <a:xfrm>
            <a:off x="5699823" y="2812095"/>
            <a:ext cx="755336" cy="369332"/>
          </a:xfrm>
          <a:prstGeom prst="rect">
            <a:avLst/>
          </a:prstGeom>
          <a:noFill/>
        </p:spPr>
        <p:txBody>
          <a:bodyPr wrap="none" rtlCol="0">
            <a:spAutoFit/>
          </a:bodyPr>
          <a:lstStyle/>
          <a:p>
            <a:pPr algn="ctr"/>
            <a:r>
              <a:rPr lang="en-US" dirty="0" err="1">
                <a:solidFill>
                  <a:srgbClr val="2A355F"/>
                </a:solidFill>
              </a:rPr>
              <a:t>eMAR</a:t>
            </a:r>
            <a:endParaRPr lang="en-US" dirty="0">
              <a:solidFill>
                <a:srgbClr val="2A355F"/>
              </a:solidFill>
            </a:endParaRPr>
          </a:p>
        </p:txBody>
      </p:sp>
      <p:sp>
        <p:nvSpPr>
          <p:cNvPr id="17" name="TextBox 16">
            <a:extLst>
              <a:ext uri="{FF2B5EF4-FFF2-40B4-BE49-F238E27FC236}">
                <a16:creationId xmlns:a16="http://schemas.microsoft.com/office/drawing/2014/main" id="{24F24F58-76EF-4691-B815-EE03FAECCF1B}"/>
              </a:ext>
            </a:extLst>
          </p:cNvPr>
          <p:cNvSpPr txBox="1"/>
          <p:nvPr/>
        </p:nvSpPr>
        <p:spPr>
          <a:xfrm>
            <a:off x="6757747" y="2785204"/>
            <a:ext cx="1217001" cy="646331"/>
          </a:xfrm>
          <a:prstGeom prst="rect">
            <a:avLst/>
          </a:prstGeom>
          <a:noFill/>
        </p:spPr>
        <p:txBody>
          <a:bodyPr wrap="none" rtlCol="0">
            <a:spAutoFit/>
          </a:bodyPr>
          <a:lstStyle/>
          <a:p>
            <a:pPr algn="ctr"/>
            <a:r>
              <a:rPr lang="en-US" dirty="0">
                <a:solidFill>
                  <a:srgbClr val="2A355F"/>
                </a:solidFill>
              </a:rPr>
              <a:t>Resident</a:t>
            </a:r>
          </a:p>
          <a:p>
            <a:pPr algn="ctr"/>
            <a:r>
              <a:rPr lang="en-US" dirty="0">
                <a:solidFill>
                  <a:srgbClr val="2A355F"/>
                </a:solidFill>
              </a:rPr>
              <a:t>Experience</a:t>
            </a:r>
          </a:p>
        </p:txBody>
      </p:sp>
      <p:sp>
        <p:nvSpPr>
          <p:cNvPr id="18" name="TextBox 17">
            <a:extLst>
              <a:ext uri="{FF2B5EF4-FFF2-40B4-BE49-F238E27FC236}">
                <a16:creationId xmlns:a16="http://schemas.microsoft.com/office/drawing/2014/main" id="{2FBD19E7-255F-4A7B-9B64-D0EB5A01C8AD}"/>
              </a:ext>
            </a:extLst>
          </p:cNvPr>
          <p:cNvSpPr txBox="1"/>
          <p:nvPr/>
        </p:nvSpPr>
        <p:spPr>
          <a:xfrm>
            <a:off x="8211756" y="2739038"/>
            <a:ext cx="859531" cy="369332"/>
          </a:xfrm>
          <a:prstGeom prst="rect">
            <a:avLst/>
          </a:prstGeom>
          <a:noFill/>
        </p:spPr>
        <p:txBody>
          <a:bodyPr wrap="none" rtlCol="0">
            <a:spAutoFit/>
          </a:bodyPr>
          <a:lstStyle/>
          <a:p>
            <a:pPr algn="ctr"/>
            <a:r>
              <a:rPr lang="en-US" dirty="0">
                <a:solidFill>
                  <a:srgbClr val="2A355F"/>
                </a:solidFill>
              </a:rPr>
              <a:t>Quality</a:t>
            </a:r>
          </a:p>
        </p:txBody>
      </p:sp>
      <p:sp>
        <p:nvSpPr>
          <p:cNvPr id="19" name="TextBox 18">
            <a:extLst>
              <a:ext uri="{FF2B5EF4-FFF2-40B4-BE49-F238E27FC236}">
                <a16:creationId xmlns:a16="http://schemas.microsoft.com/office/drawing/2014/main" id="{1E24BF1E-83AB-40C7-B81D-17DAA7263D55}"/>
              </a:ext>
            </a:extLst>
          </p:cNvPr>
          <p:cNvSpPr txBox="1"/>
          <p:nvPr/>
        </p:nvSpPr>
        <p:spPr>
          <a:xfrm>
            <a:off x="9360799" y="2739038"/>
            <a:ext cx="1101585" cy="369332"/>
          </a:xfrm>
          <a:prstGeom prst="rect">
            <a:avLst/>
          </a:prstGeom>
          <a:noFill/>
        </p:spPr>
        <p:txBody>
          <a:bodyPr wrap="none" rtlCol="0">
            <a:spAutoFit/>
          </a:bodyPr>
          <a:lstStyle/>
          <a:p>
            <a:pPr algn="ctr"/>
            <a:r>
              <a:rPr lang="en-US" dirty="0">
                <a:solidFill>
                  <a:srgbClr val="2A355F"/>
                </a:solidFill>
              </a:rPr>
              <a:t>Financials</a:t>
            </a:r>
          </a:p>
        </p:txBody>
      </p:sp>
      <p:sp>
        <p:nvSpPr>
          <p:cNvPr id="20" name="TextBox 19">
            <a:extLst>
              <a:ext uri="{FF2B5EF4-FFF2-40B4-BE49-F238E27FC236}">
                <a16:creationId xmlns:a16="http://schemas.microsoft.com/office/drawing/2014/main" id="{6ED2D279-FA67-43F1-B2F9-FA9DF00F6DB8}"/>
              </a:ext>
            </a:extLst>
          </p:cNvPr>
          <p:cNvSpPr txBox="1"/>
          <p:nvPr/>
        </p:nvSpPr>
        <p:spPr>
          <a:xfrm>
            <a:off x="10759888" y="2739038"/>
            <a:ext cx="902298" cy="369332"/>
          </a:xfrm>
          <a:prstGeom prst="rect">
            <a:avLst/>
          </a:prstGeom>
          <a:noFill/>
        </p:spPr>
        <p:txBody>
          <a:bodyPr wrap="none" rtlCol="0">
            <a:spAutoFit/>
          </a:bodyPr>
          <a:lstStyle/>
          <a:p>
            <a:pPr algn="ctr"/>
            <a:r>
              <a:rPr lang="en-US" dirty="0">
                <a:solidFill>
                  <a:srgbClr val="2A355F"/>
                </a:solidFill>
              </a:rPr>
              <a:t>Insights</a:t>
            </a:r>
          </a:p>
        </p:txBody>
      </p:sp>
      <p:pic>
        <p:nvPicPr>
          <p:cNvPr id="24" name="Picture 23">
            <a:extLst>
              <a:ext uri="{FF2B5EF4-FFF2-40B4-BE49-F238E27FC236}">
                <a16:creationId xmlns:a16="http://schemas.microsoft.com/office/drawing/2014/main" id="{FE22DA73-7866-41BC-9FF1-98E31FAE4639}"/>
              </a:ext>
            </a:extLst>
          </p:cNvPr>
          <p:cNvPicPr>
            <a:picLocks noChangeAspect="1"/>
          </p:cNvPicPr>
          <p:nvPr/>
        </p:nvPicPr>
        <p:blipFill>
          <a:blip r:embed="rId15"/>
          <a:stretch>
            <a:fillRect/>
          </a:stretch>
        </p:blipFill>
        <p:spPr>
          <a:xfrm>
            <a:off x="4268782" y="4079746"/>
            <a:ext cx="3614746" cy="1037275"/>
          </a:xfrm>
          <a:prstGeom prst="rect">
            <a:avLst/>
          </a:prstGeom>
        </p:spPr>
      </p:pic>
    </p:spTree>
    <p:extLst>
      <p:ext uri="{BB962C8B-B14F-4D97-AF65-F5344CB8AC3E}">
        <p14:creationId xmlns:p14="http://schemas.microsoft.com/office/powerpoint/2010/main" val="86364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6400235-44A5-49F1-BEFA-09B0293DE7F6}"/>
              </a:ext>
            </a:extLst>
          </p:cNvPr>
          <p:cNvSpPr/>
          <p:nvPr/>
        </p:nvSpPr>
        <p:spPr>
          <a:xfrm>
            <a:off x="286265" y="1114926"/>
            <a:ext cx="11619470" cy="45238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6F9BE67-AB92-4E29-B4C6-B990D1217450}"/>
              </a:ext>
            </a:extLst>
          </p:cNvPr>
          <p:cNvSpPr>
            <a:spLocks noGrp="1"/>
          </p:cNvSpPr>
          <p:nvPr>
            <p:ph type="title"/>
          </p:nvPr>
        </p:nvSpPr>
        <p:spPr/>
        <p:txBody>
          <a:bodyPr/>
          <a:lstStyle/>
          <a:p>
            <a:r>
              <a:rPr lang="en-US" dirty="0"/>
              <a:t>Glennis Platform</a:t>
            </a:r>
          </a:p>
        </p:txBody>
      </p:sp>
      <p:pic>
        <p:nvPicPr>
          <p:cNvPr id="24" name="Picture 23">
            <a:extLst>
              <a:ext uri="{FF2B5EF4-FFF2-40B4-BE49-F238E27FC236}">
                <a16:creationId xmlns:a16="http://schemas.microsoft.com/office/drawing/2014/main" id="{FE22DA73-7866-41BC-9FF1-98E31FAE4639}"/>
              </a:ext>
            </a:extLst>
          </p:cNvPr>
          <p:cNvPicPr>
            <a:picLocks noChangeAspect="1"/>
          </p:cNvPicPr>
          <p:nvPr/>
        </p:nvPicPr>
        <p:blipFill>
          <a:blip r:embed="rId2"/>
          <a:stretch>
            <a:fillRect/>
          </a:stretch>
        </p:blipFill>
        <p:spPr>
          <a:xfrm>
            <a:off x="4268782" y="4079746"/>
            <a:ext cx="3614746" cy="1037275"/>
          </a:xfrm>
          <a:prstGeom prst="rect">
            <a:avLst/>
          </a:prstGeom>
        </p:spPr>
      </p:pic>
      <p:pic>
        <p:nvPicPr>
          <p:cNvPr id="26" name="Picture 25">
            <a:extLst>
              <a:ext uri="{FF2B5EF4-FFF2-40B4-BE49-F238E27FC236}">
                <a16:creationId xmlns:a16="http://schemas.microsoft.com/office/drawing/2014/main" id="{4CC96A6E-797B-4F14-BBC9-1E05EA121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99" y="1604599"/>
            <a:ext cx="1079040" cy="1079040"/>
          </a:xfrm>
          <a:prstGeom prst="rect">
            <a:avLst/>
          </a:prstGeom>
        </p:spPr>
      </p:pic>
      <p:pic>
        <p:nvPicPr>
          <p:cNvPr id="27" name="Graphic 26">
            <a:extLst>
              <a:ext uri="{FF2B5EF4-FFF2-40B4-BE49-F238E27FC236}">
                <a16:creationId xmlns:a16="http://schemas.microsoft.com/office/drawing/2014/main" id="{8C0465BA-9E61-40FA-8639-21D3C273A7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9203" y="1604599"/>
            <a:ext cx="977244" cy="1079040"/>
          </a:xfrm>
          <a:prstGeom prst="rect">
            <a:avLst/>
          </a:prstGeom>
        </p:spPr>
      </p:pic>
      <p:pic>
        <p:nvPicPr>
          <p:cNvPr id="28" name="Graphic 27">
            <a:extLst>
              <a:ext uri="{FF2B5EF4-FFF2-40B4-BE49-F238E27FC236}">
                <a16:creationId xmlns:a16="http://schemas.microsoft.com/office/drawing/2014/main" id="{5802D747-AFBF-4A25-818F-43B782FDD2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16911" y="1646364"/>
            <a:ext cx="977244" cy="1079040"/>
          </a:xfrm>
          <a:prstGeom prst="rect">
            <a:avLst/>
          </a:prstGeom>
        </p:spPr>
      </p:pic>
      <p:pic>
        <p:nvPicPr>
          <p:cNvPr id="29" name="Picture 28">
            <a:extLst>
              <a:ext uri="{FF2B5EF4-FFF2-40B4-BE49-F238E27FC236}">
                <a16:creationId xmlns:a16="http://schemas.microsoft.com/office/drawing/2014/main" id="{AA4BF55C-925E-4CBF-9181-F3CBEE049B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4619" y="1646364"/>
            <a:ext cx="921396" cy="1079039"/>
          </a:xfrm>
          <a:prstGeom prst="rect">
            <a:avLst/>
          </a:prstGeom>
        </p:spPr>
      </p:pic>
      <p:pic>
        <p:nvPicPr>
          <p:cNvPr id="30" name="Graphic 29">
            <a:extLst>
              <a:ext uri="{FF2B5EF4-FFF2-40B4-BE49-F238E27FC236}">
                <a16:creationId xmlns:a16="http://schemas.microsoft.com/office/drawing/2014/main" id="{ABD6B624-8A94-476B-B531-D618A6C337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73992" y="1667245"/>
            <a:ext cx="939419" cy="1037275"/>
          </a:xfrm>
          <a:prstGeom prst="rect">
            <a:avLst/>
          </a:prstGeom>
        </p:spPr>
      </p:pic>
      <p:pic>
        <p:nvPicPr>
          <p:cNvPr id="31" name="Graphic 30">
            <a:extLst>
              <a:ext uri="{FF2B5EF4-FFF2-40B4-BE49-F238E27FC236}">
                <a16:creationId xmlns:a16="http://schemas.microsoft.com/office/drawing/2014/main" id="{C21BED45-7D49-4E8F-9766-2110636A72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96479" y="1604599"/>
            <a:ext cx="962025" cy="1076325"/>
          </a:xfrm>
          <a:prstGeom prst="rect">
            <a:avLst/>
          </a:prstGeom>
        </p:spPr>
      </p:pic>
      <p:pic>
        <p:nvPicPr>
          <p:cNvPr id="32" name="Picture 31">
            <a:extLst>
              <a:ext uri="{FF2B5EF4-FFF2-40B4-BE49-F238E27FC236}">
                <a16:creationId xmlns:a16="http://schemas.microsoft.com/office/drawing/2014/main" id="{9B6E10B5-F7B4-4275-8298-066340F896E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968" y="1646364"/>
            <a:ext cx="1034560" cy="1034560"/>
          </a:xfrm>
          <a:prstGeom prst="rect">
            <a:avLst/>
          </a:prstGeom>
        </p:spPr>
      </p:pic>
      <p:pic>
        <p:nvPicPr>
          <p:cNvPr id="33" name="Picture 32">
            <a:extLst>
              <a:ext uri="{FF2B5EF4-FFF2-40B4-BE49-F238E27FC236}">
                <a16:creationId xmlns:a16="http://schemas.microsoft.com/office/drawing/2014/main" id="{55B9C70F-063C-4A27-9E58-ECE1311F492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03875" y="1667245"/>
            <a:ext cx="1015435" cy="1013679"/>
          </a:xfrm>
          <a:prstGeom prst="rect">
            <a:avLst/>
          </a:prstGeom>
        </p:spPr>
      </p:pic>
      <p:pic>
        <p:nvPicPr>
          <p:cNvPr id="34" name="Picture 33">
            <a:extLst>
              <a:ext uri="{FF2B5EF4-FFF2-40B4-BE49-F238E27FC236}">
                <a16:creationId xmlns:a16="http://schemas.microsoft.com/office/drawing/2014/main" id="{D6FA4C31-9DAC-4257-82A7-F7EA804C143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09774" y="1688128"/>
            <a:ext cx="1002526" cy="1037275"/>
          </a:xfrm>
          <a:prstGeom prst="rect">
            <a:avLst/>
          </a:prstGeom>
        </p:spPr>
      </p:pic>
      <p:sp>
        <p:nvSpPr>
          <p:cNvPr id="35" name="TextBox 34">
            <a:extLst>
              <a:ext uri="{FF2B5EF4-FFF2-40B4-BE49-F238E27FC236}">
                <a16:creationId xmlns:a16="http://schemas.microsoft.com/office/drawing/2014/main" id="{FBE8F357-F4EA-4996-A25A-CE65659B3C49}"/>
              </a:ext>
            </a:extLst>
          </p:cNvPr>
          <p:cNvSpPr txBox="1"/>
          <p:nvPr/>
        </p:nvSpPr>
        <p:spPr>
          <a:xfrm>
            <a:off x="518926" y="2805139"/>
            <a:ext cx="992708" cy="369332"/>
          </a:xfrm>
          <a:prstGeom prst="rect">
            <a:avLst/>
          </a:prstGeom>
          <a:noFill/>
        </p:spPr>
        <p:txBody>
          <a:bodyPr wrap="none" rtlCol="0">
            <a:spAutoFit/>
          </a:bodyPr>
          <a:lstStyle/>
          <a:p>
            <a:pPr algn="ctr"/>
            <a:r>
              <a:rPr lang="en-US" dirty="0"/>
              <a:t>Portfolio</a:t>
            </a:r>
          </a:p>
        </p:txBody>
      </p:sp>
      <p:sp>
        <p:nvSpPr>
          <p:cNvPr id="36" name="TextBox 35">
            <a:extLst>
              <a:ext uri="{FF2B5EF4-FFF2-40B4-BE49-F238E27FC236}">
                <a16:creationId xmlns:a16="http://schemas.microsoft.com/office/drawing/2014/main" id="{65DD98A7-0BC5-4F53-8EB7-C9DC48E61A36}"/>
              </a:ext>
            </a:extLst>
          </p:cNvPr>
          <p:cNvSpPr txBox="1"/>
          <p:nvPr/>
        </p:nvSpPr>
        <p:spPr>
          <a:xfrm>
            <a:off x="2010051" y="2812095"/>
            <a:ext cx="659155" cy="369332"/>
          </a:xfrm>
          <a:prstGeom prst="rect">
            <a:avLst/>
          </a:prstGeom>
          <a:noFill/>
        </p:spPr>
        <p:txBody>
          <a:bodyPr wrap="none" rtlCol="0">
            <a:spAutoFit/>
          </a:bodyPr>
          <a:lstStyle/>
          <a:p>
            <a:pPr algn="ctr"/>
            <a:r>
              <a:rPr lang="en-US" dirty="0"/>
              <a:t>Sales</a:t>
            </a:r>
          </a:p>
        </p:txBody>
      </p:sp>
      <p:sp>
        <p:nvSpPr>
          <p:cNvPr id="37" name="TextBox 36">
            <a:extLst>
              <a:ext uri="{FF2B5EF4-FFF2-40B4-BE49-F238E27FC236}">
                <a16:creationId xmlns:a16="http://schemas.microsoft.com/office/drawing/2014/main" id="{F70EC6D7-08E3-4845-9B55-F38438754AC5}"/>
              </a:ext>
            </a:extLst>
          </p:cNvPr>
          <p:cNvSpPr txBox="1"/>
          <p:nvPr/>
        </p:nvSpPr>
        <p:spPr>
          <a:xfrm>
            <a:off x="3059550" y="2812095"/>
            <a:ext cx="1091966" cy="646331"/>
          </a:xfrm>
          <a:prstGeom prst="rect">
            <a:avLst/>
          </a:prstGeom>
          <a:noFill/>
        </p:spPr>
        <p:txBody>
          <a:bodyPr wrap="none" rtlCol="0">
            <a:spAutoFit/>
          </a:bodyPr>
          <a:lstStyle/>
          <a:p>
            <a:pPr algn="ctr"/>
            <a:r>
              <a:rPr lang="en-US" dirty="0"/>
              <a:t>Leasing &amp;</a:t>
            </a:r>
          </a:p>
          <a:p>
            <a:pPr algn="ctr"/>
            <a:r>
              <a:rPr lang="en-US" dirty="0"/>
              <a:t>Billing</a:t>
            </a:r>
          </a:p>
        </p:txBody>
      </p:sp>
      <p:sp>
        <p:nvSpPr>
          <p:cNvPr id="38" name="TextBox 37">
            <a:extLst>
              <a:ext uri="{FF2B5EF4-FFF2-40B4-BE49-F238E27FC236}">
                <a16:creationId xmlns:a16="http://schemas.microsoft.com/office/drawing/2014/main" id="{2CF5A0BF-7027-44B6-96DF-B1AEBE4BD43F}"/>
              </a:ext>
            </a:extLst>
          </p:cNvPr>
          <p:cNvSpPr txBox="1"/>
          <p:nvPr/>
        </p:nvSpPr>
        <p:spPr>
          <a:xfrm>
            <a:off x="4359456" y="2812095"/>
            <a:ext cx="997644" cy="646331"/>
          </a:xfrm>
          <a:prstGeom prst="rect">
            <a:avLst/>
          </a:prstGeom>
          <a:noFill/>
        </p:spPr>
        <p:txBody>
          <a:bodyPr wrap="none" rtlCol="0">
            <a:spAutoFit/>
          </a:bodyPr>
          <a:lstStyle/>
          <a:p>
            <a:pPr algn="ctr"/>
            <a:r>
              <a:rPr lang="en-US" dirty="0"/>
              <a:t>Resident</a:t>
            </a:r>
          </a:p>
          <a:p>
            <a:pPr algn="ctr"/>
            <a:r>
              <a:rPr lang="en-US" dirty="0"/>
              <a:t>Care</a:t>
            </a:r>
          </a:p>
        </p:txBody>
      </p:sp>
      <p:sp>
        <p:nvSpPr>
          <p:cNvPr id="39" name="TextBox 38">
            <a:extLst>
              <a:ext uri="{FF2B5EF4-FFF2-40B4-BE49-F238E27FC236}">
                <a16:creationId xmlns:a16="http://schemas.microsoft.com/office/drawing/2014/main" id="{9B700262-DC94-421C-8A0E-F0C9419E146F}"/>
              </a:ext>
            </a:extLst>
          </p:cNvPr>
          <p:cNvSpPr txBox="1"/>
          <p:nvPr/>
        </p:nvSpPr>
        <p:spPr>
          <a:xfrm>
            <a:off x="5699823" y="2812095"/>
            <a:ext cx="755336" cy="369332"/>
          </a:xfrm>
          <a:prstGeom prst="rect">
            <a:avLst/>
          </a:prstGeom>
          <a:noFill/>
        </p:spPr>
        <p:txBody>
          <a:bodyPr wrap="none" rtlCol="0">
            <a:spAutoFit/>
          </a:bodyPr>
          <a:lstStyle/>
          <a:p>
            <a:pPr algn="ctr"/>
            <a:r>
              <a:rPr lang="en-US" dirty="0" err="1"/>
              <a:t>eMAR</a:t>
            </a:r>
            <a:endParaRPr lang="en-US" dirty="0"/>
          </a:p>
        </p:txBody>
      </p:sp>
      <p:sp>
        <p:nvSpPr>
          <p:cNvPr id="40" name="TextBox 39">
            <a:extLst>
              <a:ext uri="{FF2B5EF4-FFF2-40B4-BE49-F238E27FC236}">
                <a16:creationId xmlns:a16="http://schemas.microsoft.com/office/drawing/2014/main" id="{3EE8C7FA-71AA-4A6E-8185-65349A8533A7}"/>
              </a:ext>
            </a:extLst>
          </p:cNvPr>
          <p:cNvSpPr txBox="1"/>
          <p:nvPr/>
        </p:nvSpPr>
        <p:spPr>
          <a:xfrm>
            <a:off x="6757747" y="2785204"/>
            <a:ext cx="1217001" cy="646331"/>
          </a:xfrm>
          <a:prstGeom prst="rect">
            <a:avLst/>
          </a:prstGeom>
          <a:noFill/>
        </p:spPr>
        <p:txBody>
          <a:bodyPr wrap="none" rtlCol="0">
            <a:spAutoFit/>
          </a:bodyPr>
          <a:lstStyle/>
          <a:p>
            <a:pPr algn="ctr"/>
            <a:r>
              <a:rPr lang="en-US" dirty="0"/>
              <a:t>Resident</a:t>
            </a:r>
          </a:p>
          <a:p>
            <a:pPr algn="ctr"/>
            <a:r>
              <a:rPr lang="en-US" dirty="0"/>
              <a:t>Experience</a:t>
            </a:r>
          </a:p>
        </p:txBody>
      </p:sp>
      <p:sp>
        <p:nvSpPr>
          <p:cNvPr id="41" name="TextBox 40">
            <a:extLst>
              <a:ext uri="{FF2B5EF4-FFF2-40B4-BE49-F238E27FC236}">
                <a16:creationId xmlns:a16="http://schemas.microsoft.com/office/drawing/2014/main" id="{9FA686CD-3A2E-409A-99C9-05F6B12B9DA9}"/>
              </a:ext>
            </a:extLst>
          </p:cNvPr>
          <p:cNvSpPr txBox="1"/>
          <p:nvPr/>
        </p:nvSpPr>
        <p:spPr>
          <a:xfrm>
            <a:off x="8211756" y="2739038"/>
            <a:ext cx="859531" cy="369332"/>
          </a:xfrm>
          <a:prstGeom prst="rect">
            <a:avLst/>
          </a:prstGeom>
          <a:noFill/>
        </p:spPr>
        <p:txBody>
          <a:bodyPr wrap="none" rtlCol="0">
            <a:spAutoFit/>
          </a:bodyPr>
          <a:lstStyle/>
          <a:p>
            <a:pPr algn="ctr"/>
            <a:r>
              <a:rPr lang="en-US" dirty="0"/>
              <a:t>Quality</a:t>
            </a:r>
          </a:p>
        </p:txBody>
      </p:sp>
      <p:sp>
        <p:nvSpPr>
          <p:cNvPr id="42" name="TextBox 41">
            <a:extLst>
              <a:ext uri="{FF2B5EF4-FFF2-40B4-BE49-F238E27FC236}">
                <a16:creationId xmlns:a16="http://schemas.microsoft.com/office/drawing/2014/main" id="{DB286242-750B-4542-B3B5-C41890719A8D}"/>
              </a:ext>
            </a:extLst>
          </p:cNvPr>
          <p:cNvSpPr txBox="1"/>
          <p:nvPr/>
        </p:nvSpPr>
        <p:spPr>
          <a:xfrm>
            <a:off x="9360799" y="2739038"/>
            <a:ext cx="1101585" cy="369332"/>
          </a:xfrm>
          <a:prstGeom prst="rect">
            <a:avLst/>
          </a:prstGeom>
          <a:noFill/>
        </p:spPr>
        <p:txBody>
          <a:bodyPr wrap="none" rtlCol="0">
            <a:spAutoFit/>
          </a:bodyPr>
          <a:lstStyle/>
          <a:p>
            <a:pPr algn="ctr"/>
            <a:r>
              <a:rPr lang="en-US" dirty="0"/>
              <a:t>Financials</a:t>
            </a:r>
          </a:p>
        </p:txBody>
      </p:sp>
      <p:sp>
        <p:nvSpPr>
          <p:cNvPr id="43" name="TextBox 42">
            <a:extLst>
              <a:ext uri="{FF2B5EF4-FFF2-40B4-BE49-F238E27FC236}">
                <a16:creationId xmlns:a16="http://schemas.microsoft.com/office/drawing/2014/main" id="{2F0D3975-0FB9-4470-95AD-DCC4B77C888F}"/>
              </a:ext>
            </a:extLst>
          </p:cNvPr>
          <p:cNvSpPr txBox="1"/>
          <p:nvPr/>
        </p:nvSpPr>
        <p:spPr>
          <a:xfrm>
            <a:off x="10759888" y="2739038"/>
            <a:ext cx="902298" cy="369332"/>
          </a:xfrm>
          <a:prstGeom prst="rect">
            <a:avLst/>
          </a:prstGeom>
          <a:noFill/>
        </p:spPr>
        <p:txBody>
          <a:bodyPr wrap="none" rtlCol="0">
            <a:spAutoFit/>
          </a:bodyPr>
          <a:lstStyle/>
          <a:p>
            <a:pPr algn="ctr"/>
            <a:r>
              <a:rPr lang="en-US" dirty="0"/>
              <a:t>Insights</a:t>
            </a:r>
          </a:p>
        </p:txBody>
      </p:sp>
      <p:pic>
        <p:nvPicPr>
          <p:cNvPr id="44" name="Picture 43">
            <a:extLst>
              <a:ext uri="{FF2B5EF4-FFF2-40B4-BE49-F238E27FC236}">
                <a16:creationId xmlns:a16="http://schemas.microsoft.com/office/drawing/2014/main" id="{E4315250-AE75-4F02-873B-ACD7027CA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2412" y="1405414"/>
            <a:ext cx="4047171" cy="4047171"/>
          </a:xfrm>
          <a:prstGeom prst="rect">
            <a:avLst/>
          </a:prstGeom>
        </p:spPr>
      </p:pic>
    </p:spTree>
    <p:extLst>
      <p:ext uri="{BB962C8B-B14F-4D97-AF65-F5344CB8AC3E}">
        <p14:creationId xmlns:p14="http://schemas.microsoft.com/office/powerpoint/2010/main" val="161909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6"/>
                                        </p:tgtEl>
                                      </p:cBhvr>
                                    </p:animEffect>
                                    <p:set>
                                      <p:cBhvr>
                                        <p:cTn id="10" dur="1" fill="hold">
                                          <p:stCondLst>
                                            <p:cond delay="499"/>
                                          </p:stCondLst>
                                        </p:cTn>
                                        <p:tgtEl>
                                          <p:spTgt spid="3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7"/>
                                        </p:tgtEl>
                                      </p:cBhvr>
                                    </p:animEffect>
                                    <p:set>
                                      <p:cBhvr>
                                        <p:cTn id="13" dur="1" fill="hold">
                                          <p:stCondLst>
                                            <p:cond delay="499"/>
                                          </p:stCondLst>
                                        </p:cTn>
                                        <p:tgtEl>
                                          <p:spTgt spid="37"/>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8"/>
                                        </p:tgtEl>
                                      </p:cBhvr>
                                    </p:animEffect>
                                    <p:set>
                                      <p:cBhvr>
                                        <p:cTn id="16" dur="1" fill="hold">
                                          <p:stCondLst>
                                            <p:cond delay="499"/>
                                          </p:stCondLst>
                                        </p:cTn>
                                        <p:tgtEl>
                                          <p:spTgt spid="2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9"/>
                                        </p:tgtEl>
                                      </p:cBhvr>
                                    </p:animEffect>
                                    <p:set>
                                      <p:cBhvr>
                                        <p:cTn id="19" dur="1" fill="hold">
                                          <p:stCondLst>
                                            <p:cond delay="499"/>
                                          </p:stCondLst>
                                        </p:cTn>
                                        <p:tgtEl>
                                          <p:spTgt spid="2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8"/>
                                        </p:tgtEl>
                                      </p:cBhvr>
                                    </p:animEffect>
                                    <p:set>
                                      <p:cBhvr>
                                        <p:cTn id="22" dur="1" fill="hold">
                                          <p:stCondLst>
                                            <p:cond delay="499"/>
                                          </p:stCondLst>
                                        </p:cTn>
                                        <p:tgtEl>
                                          <p:spTgt spid="3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39"/>
                                        </p:tgtEl>
                                      </p:cBhvr>
                                    </p:animEffect>
                                    <p:set>
                                      <p:cBhvr>
                                        <p:cTn id="28" dur="1" fill="hold">
                                          <p:stCondLst>
                                            <p:cond delay="499"/>
                                          </p:stCondLst>
                                        </p:cTn>
                                        <p:tgtEl>
                                          <p:spTgt spid="39"/>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32"/>
                                        </p:tgtEl>
                                      </p:cBhvr>
                                    </p:animEffect>
                                    <p:set>
                                      <p:cBhvr>
                                        <p:cTn id="31" dur="1" fill="hold">
                                          <p:stCondLst>
                                            <p:cond delay="499"/>
                                          </p:stCondLst>
                                        </p:cTn>
                                        <p:tgtEl>
                                          <p:spTgt spid="32"/>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40"/>
                                        </p:tgtEl>
                                      </p:cBhvr>
                                    </p:animEffect>
                                    <p:set>
                                      <p:cBhvr>
                                        <p:cTn id="34" dur="1" fill="hold">
                                          <p:stCondLst>
                                            <p:cond delay="499"/>
                                          </p:stCondLst>
                                        </p:cTn>
                                        <p:tgtEl>
                                          <p:spTgt spid="40"/>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30"/>
                                        </p:tgtEl>
                                      </p:cBhvr>
                                    </p:animEffect>
                                    <p:set>
                                      <p:cBhvr>
                                        <p:cTn id="37" dur="1" fill="hold">
                                          <p:stCondLst>
                                            <p:cond delay="499"/>
                                          </p:stCondLst>
                                        </p:cTn>
                                        <p:tgtEl>
                                          <p:spTgt spid="30"/>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41"/>
                                        </p:tgtEl>
                                      </p:cBhvr>
                                    </p:animEffect>
                                    <p:set>
                                      <p:cBhvr>
                                        <p:cTn id="40" dur="1" fill="hold">
                                          <p:stCondLst>
                                            <p:cond delay="499"/>
                                          </p:stCondLst>
                                        </p:cTn>
                                        <p:tgtEl>
                                          <p:spTgt spid="41"/>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33"/>
                                        </p:tgtEl>
                                      </p:cBhvr>
                                    </p:animEffect>
                                    <p:set>
                                      <p:cBhvr>
                                        <p:cTn id="43" dur="1" fill="hold">
                                          <p:stCondLst>
                                            <p:cond delay="499"/>
                                          </p:stCondLst>
                                        </p:cTn>
                                        <p:tgtEl>
                                          <p:spTgt spid="33"/>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42"/>
                                        </p:tgtEl>
                                      </p:cBhvr>
                                    </p:animEffect>
                                    <p:set>
                                      <p:cBhvr>
                                        <p:cTn id="46" dur="1" fill="hold">
                                          <p:stCondLst>
                                            <p:cond delay="499"/>
                                          </p:stCondLst>
                                        </p:cTn>
                                        <p:tgtEl>
                                          <p:spTgt spid="42"/>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34"/>
                                        </p:tgtEl>
                                      </p:cBhvr>
                                    </p:animEffect>
                                    <p:set>
                                      <p:cBhvr>
                                        <p:cTn id="49" dur="1" fill="hold">
                                          <p:stCondLst>
                                            <p:cond delay="499"/>
                                          </p:stCondLst>
                                        </p:cTn>
                                        <p:tgtEl>
                                          <p:spTgt spid="34"/>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43"/>
                                        </p:tgtEl>
                                      </p:cBhvr>
                                    </p:animEffect>
                                    <p:set>
                                      <p:cBhvr>
                                        <p:cTn id="52" dur="1" fill="hold">
                                          <p:stCondLst>
                                            <p:cond delay="499"/>
                                          </p:stCondLst>
                                        </p:cTn>
                                        <p:tgtEl>
                                          <p:spTgt spid="43"/>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35"/>
                                        </p:tgtEl>
                                      </p:cBhvr>
                                    </p:animEffect>
                                    <p:set>
                                      <p:cBhvr>
                                        <p:cTn id="55" dur="1" fill="hold">
                                          <p:stCondLst>
                                            <p:cond delay="499"/>
                                          </p:stCondLst>
                                        </p:cTn>
                                        <p:tgtEl>
                                          <p:spTgt spid="3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4"/>
                                        </p:tgtEl>
                                      </p:cBhvr>
                                    </p:animEffect>
                                    <p:set>
                                      <p:cBhvr>
                                        <p:cTn id="58" dur="1" fill="hold">
                                          <p:stCondLst>
                                            <p:cond delay="499"/>
                                          </p:stCondLst>
                                        </p:cTn>
                                        <p:tgtEl>
                                          <p:spTgt spid="24"/>
                                        </p:tgtEl>
                                        <p:attrNameLst>
                                          <p:attrName>style.visibility</p:attrName>
                                        </p:attrNameLst>
                                      </p:cBhvr>
                                      <p:to>
                                        <p:strVal val="hidden"/>
                                      </p:to>
                                    </p:set>
                                  </p:childTnLst>
                                </p:cTn>
                              </p:par>
                              <p:par>
                                <p:cTn id="59" presetID="42" presetClass="path" presetSubtype="0" accel="50000" decel="50000" fill="hold" nodeType="withEffect">
                                  <p:stCondLst>
                                    <p:cond delay="0"/>
                                  </p:stCondLst>
                                  <p:childTnLst>
                                    <p:animMotion origin="layout" path="M -3.75E-6 5.55112E-17 L 0.41641 0.25139 " pathEditMode="relative" rAng="0" ptsTypes="AA">
                                      <p:cBhvr>
                                        <p:cTn id="60" dur="1500" fill="hold"/>
                                        <p:tgtEl>
                                          <p:spTgt spid="26"/>
                                        </p:tgtEl>
                                        <p:attrNameLst>
                                          <p:attrName>ppt_x</p:attrName>
                                          <p:attrName>ppt_y</p:attrName>
                                        </p:attrNameLst>
                                      </p:cBhvr>
                                      <p:rCtr x="20820" y="12569"/>
                                    </p:animMotion>
                                  </p:childTnLst>
                                </p:cTn>
                              </p:par>
                              <p:par>
                                <p:cTn id="61" presetID="10" presetClass="entr" presetSubtype="0" fill="hold" nodeType="withEffect">
                                  <p:stCondLst>
                                    <p:cond delay="100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1" presetClass="exit" presetSubtype="0" fill="hold" nodeType="withEffect">
                                  <p:stCondLst>
                                    <p:cond delay="1000"/>
                                  </p:stCondLst>
                                  <p:childTnLst>
                                    <p:set>
                                      <p:cBhvr>
                                        <p:cTn id="65"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2" grpId="0"/>
      <p:bldP spid="4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8600C0-3DE4-4D05-891A-D006C7CD9466}"/>
              </a:ext>
            </a:extLst>
          </p:cNvPr>
          <p:cNvSpPr/>
          <p:nvPr/>
        </p:nvSpPr>
        <p:spPr>
          <a:xfrm>
            <a:off x="143008" y="1155032"/>
            <a:ext cx="10324466" cy="479658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E8393DC-B32A-45D0-83BA-87A7D2CE3B20}"/>
              </a:ext>
            </a:extLst>
          </p:cNvPr>
          <p:cNvSpPr>
            <a:spLocks noGrp="1"/>
          </p:cNvSpPr>
          <p:nvPr>
            <p:ph type="title"/>
          </p:nvPr>
        </p:nvSpPr>
        <p:spPr/>
        <p:txBody>
          <a:bodyPr/>
          <a:lstStyle/>
          <a:p>
            <a:r>
              <a:rPr lang="en-US" dirty="0"/>
              <a:t>Glennis Platform</a:t>
            </a:r>
          </a:p>
        </p:txBody>
      </p:sp>
      <p:pic>
        <p:nvPicPr>
          <p:cNvPr id="3" name="Picture 2">
            <a:extLst>
              <a:ext uri="{FF2B5EF4-FFF2-40B4-BE49-F238E27FC236}">
                <a16:creationId xmlns:a16="http://schemas.microsoft.com/office/drawing/2014/main" id="{A57CB6AC-3094-426C-BC39-AC3C4A122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2414" y="1405414"/>
            <a:ext cx="4047171" cy="4047171"/>
          </a:xfrm>
          <a:prstGeom prst="rect">
            <a:avLst/>
          </a:prstGeom>
        </p:spPr>
      </p:pic>
      <p:sp>
        <p:nvSpPr>
          <p:cNvPr id="4" name="TextBox 3">
            <a:extLst>
              <a:ext uri="{FF2B5EF4-FFF2-40B4-BE49-F238E27FC236}">
                <a16:creationId xmlns:a16="http://schemas.microsoft.com/office/drawing/2014/main" id="{1454D84E-E0CD-4A15-91CC-D4B38C6D31E8}"/>
              </a:ext>
            </a:extLst>
          </p:cNvPr>
          <p:cNvSpPr txBox="1"/>
          <p:nvPr/>
        </p:nvSpPr>
        <p:spPr>
          <a:xfrm>
            <a:off x="4685121" y="1997837"/>
            <a:ext cx="5915025" cy="2862322"/>
          </a:xfrm>
          <a:prstGeom prst="rect">
            <a:avLst/>
          </a:prstGeom>
          <a:noFill/>
        </p:spPr>
        <p:txBody>
          <a:bodyPr wrap="square" rtlCol="0">
            <a:spAutoFit/>
          </a:bodyPr>
          <a:lstStyle/>
          <a:p>
            <a:r>
              <a:rPr lang="en-US" sz="4000" b="1" dirty="0">
                <a:latin typeface="Kamerik205 8" panose="020B0803030600020004" pitchFamily="34" charset="0"/>
              </a:rPr>
              <a:t>Glennis Portfolio</a:t>
            </a:r>
            <a:endParaRPr lang="en-US" b="1" dirty="0">
              <a:latin typeface="Kamerik205 8" panose="020B0803030600020004" pitchFamily="34" charset="0"/>
            </a:endParaRPr>
          </a:p>
          <a:p>
            <a:pPr marL="285750" indent="-285750">
              <a:buFont typeface="Arial" panose="020B0604020202020204" pitchFamily="34" charset="0"/>
              <a:buChar char="•"/>
            </a:pPr>
            <a:r>
              <a:rPr lang="en-US" sz="2800" dirty="0"/>
              <a:t>Portfolio Management</a:t>
            </a:r>
          </a:p>
          <a:p>
            <a:pPr marL="285750" indent="-285750">
              <a:buFont typeface="Arial" panose="020B0604020202020204" pitchFamily="34" charset="0"/>
              <a:buChar char="•"/>
            </a:pPr>
            <a:r>
              <a:rPr lang="en-US" sz="2800" dirty="0"/>
              <a:t>Care and Services Management</a:t>
            </a:r>
          </a:p>
          <a:p>
            <a:pPr marL="285750" indent="-285750">
              <a:buFont typeface="Arial" panose="020B0604020202020204" pitchFamily="34" charset="0"/>
              <a:buChar char="•"/>
            </a:pPr>
            <a:r>
              <a:rPr lang="en-US" sz="2800" dirty="0"/>
              <a:t>Pricing Management</a:t>
            </a:r>
          </a:p>
          <a:p>
            <a:pPr marL="285750" indent="-285750">
              <a:buFont typeface="Arial" panose="020B0604020202020204" pitchFamily="34" charset="0"/>
              <a:buChar char="•"/>
            </a:pPr>
            <a:r>
              <a:rPr lang="en-US" sz="2800" dirty="0"/>
              <a:t>Marketing Data Management</a:t>
            </a:r>
          </a:p>
          <a:p>
            <a:pPr marL="285750" indent="-285750">
              <a:buFont typeface="Arial" panose="020B0604020202020204" pitchFamily="34" charset="0"/>
              <a:buChar char="•"/>
            </a:pPr>
            <a:r>
              <a:rPr lang="en-US" sz="2800" dirty="0"/>
              <a:t>Marketing APIs</a:t>
            </a:r>
          </a:p>
        </p:txBody>
      </p:sp>
    </p:spTree>
    <p:extLst>
      <p:ext uri="{BB962C8B-B14F-4D97-AF65-F5344CB8AC3E}">
        <p14:creationId xmlns:p14="http://schemas.microsoft.com/office/powerpoint/2010/main" val="180776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32135 0 " pathEditMode="relative" rAng="0" ptsTypes="AA">
                                      <p:cBhvr>
                                        <p:cTn id="6" dur="2000" fill="hold"/>
                                        <p:tgtEl>
                                          <p:spTgt spid="3"/>
                                        </p:tgtEl>
                                        <p:attrNameLst>
                                          <p:attrName>ppt_x</p:attrName>
                                          <p:attrName>ppt_y</p:attrName>
                                        </p:attrNameLst>
                                      </p:cBhvr>
                                      <p:rCtr x="-16068" y="0"/>
                                    </p:animMotion>
                                  </p:childTnLst>
                                </p:cTn>
                              </p:par>
                              <p:par>
                                <p:cTn id="7" presetID="10" presetClass="entr" presetSubtype="0" fill="hold" grpId="0" nodeType="withEffect">
                                  <p:stCondLst>
                                    <p:cond delay="125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0C9B4E-8C74-4616-AE18-8836B12DB055}"/>
              </a:ext>
            </a:extLst>
          </p:cNvPr>
          <p:cNvSpPr/>
          <p:nvPr/>
        </p:nvSpPr>
        <p:spPr>
          <a:xfrm>
            <a:off x="143008" y="1155032"/>
            <a:ext cx="10324466" cy="479658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54DB93B-9741-4EB5-BAF7-AA0EAF08E02C}"/>
              </a:ext>
            </a:extLst>
          </p:cNvPr>
          <p:cNvSpPr>
            <a:spLocks noGrp="1"/>
          </p:cNvSpPr>
          <p:nvPr>
            <p:ph type="title"/>
          </p:nvPr>
        </p:nvSpPr>
        <p:spPr/>
        <p:txBody>
          <a:bodyPr/>
          <a:lstStyle/>
          <a:p>
            <a:r>
              <a:rPr lang="en-US" dirty="0"/>
              <a:t>Glennis Platform</a:t>
            </a:r>
          </a:p>
        </p:txBody>
      </p:sp>
      <p:pic>
        <p:nvPicPr>
          <p:cNvPr id="3" name="Picture 2">
            <a:extLst>
              <a:ext uri="{FF2B5EF4-FFF2-40B4-BE49-F238E27FC236}">
                <a16:creationId xmlns:a16="http://schemas.microsoft.com/office/drawing/2014/main" id="{BB2F3220-1BA6-488B-AB2B-A887FE5AD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008" y="1405413"/>
            <a:ext cx="4047171" cy="4047171"/>
          </a:xfrm>
          <a:prstGeom prst="rect">
            <a:avLst/>
          </a:prstGeom>
        </p:spPr>
      </p:pic>
      <p:sp>
        <p:nvSpPr>
          <p:cNvPr id="4" name="TextBox 3">
            <a:extLst>
              <a:ext uri="{FF2B5EF4-FFF2-40B4-BE49-F238E27FC236}">
                <a16:creationId xmlns:a16="http://schemas.microsoft.com/office/drawing/2014/main" id="{94869632-5D94-4C15-B047-195BE17719B2}"/>
              </a:ext>
            </a:extLst>
          </p:cNvPr>
          <p:cNvSpPr txBox="1"/>
          <p:nvPr/>
        </p:nvSpPr>
        <p:spPr>
          <a:xfrm>
            <a:off x="4685121" y="1997837"/>
            <a:ext cx="5915025" cy="2862322"/>
          </a:xfrm>
          <a:prstGeom prst="rect">
            <a:avLst/>
          </a:prstGeom>
          <a:noFill/>
        </p:spPr>
        <p:txBody>
          <a:bodyPr wrap="square" rtlCol="0">
            <a:spAutoFit/>
          </a:bodyPr>
          <a:lstStyle/>
          <a:p>
            <a:r>
              <a:rPr lang="en-US" sz="4000" b="1" dirty="0">
                <a:latin typeface="Kamerik205 8" panose="020B0803030600020004" pitchFamily="34" charset="0"/>
              </a:rPr>
              <a:t>Glennis Portfolio</a:t>
            </a:r>
            <a:endParaRPr lang="en-US" b="1" dirty="0">
              <a:latin typeface="Kamerik205 8" panose="020B0803030600020004" pitchFamily="34" charset="0"/>
            </a:endParaRPr>
          </a:p>
          <a:p>
            <a:pPr marL="285750" indent="-285750">
              <a:buFont typeface="Arial" panose="020B0604020202020204" pitchFamily="34" charset="0"/>
              <a:buChar char="•"/>
            </a:pPr>
            <a:r>
              <a:rPr lang="en-US" sz="2800" dirty="0"/>
              <a:t>Portfolio Management</a:t>
            </a:r>
          </a:p>
          <a:p>
            <a:pPr marL="285750" indent="-285750">
              <a:buFont typeface="Arial" panose="020B0604020202020204" pitchFamily="34" charset="0"/>
              <a:buChar char="•"/>
            </a:pPr>
            <a:r>
              <a:rPr lang="en-US" sz="2800" dirty="0"/>
              <a:t>Care and Services Management</a:t>
            </a:r>
          </a:p>
          <a:p>
            <a:pPr marL="285750" indent="-285750">
              <a:buFont typeface="Arial" panose="020B0604020202020204" pitchFamily="34" charset="0"/>
              <a:buChar char="•"/>
            </a:pPr>
            <a:r>
              <a:rPr lang="en-US" sz="2800" dirty="0"/>
              <a:t>Pricing Management</a:t>
            </a:r>
          </a:p>
          <a:p>
            <a:pPr marL="285750" indent="-285750">
              <a:buFont typeface="Arial" panose="020B0604020202020204" pitchFamily="34" charset="0"/>
              <a:buChar char="•"/>
            </a:pPr>
            <a:r>
              <a:rPr lang="en-US" sz="2800" dirty="0"/>
              <a:t>Marketing Data Management</a:t>
            </a:r>
          </a:p>
          <a:p>
            <a:pPr marL="285750" indent="-285750">
              <a:buFont typeface="Arial" panose="020B0604020202020204" pitchFamily="34" charset="0"/>
              <a:buChar char="•"/>
            </a:pPr>
            <a:r>
              <a:rPr lang="en-US" sz="2800" dirty="0"/>
              <a:t>Marketing APIs</a:t>
            </a:r>
          </a:p>
        </p:txBody>
      </p:sp>
    </p:spTree>
    <p:extLst>
      <p:ext uri="{BB962C8B-B14F-4D97-AF65-F5344CB8AC3E}">
        <p14:creationId xmlns:p14="http://schemas.microsoft.com/office/powerpoint/2010/main" val="861171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1">
            <a:extLst>
              <a:ext uri="{FF2B5EF4-FFF2-40B4-BE49-F238E27FC236}">
                <a16:creationId xmlns:a16="http://schemas.microsoft.com/office/drawing/2014/main" id="{C79EC0DC-A447-407A-BEF9-1B215A9915E8}"/>
              </a:ext>
            </a:extLst>
          </p:cNvPr>
          <p:cNvSpPr txBox="1">
            <a:spLocks/>
          </p:cNvSpPr>
          <p:nvPr/>
        </p:nvSpPr>
        <p:spPr>
          <a:xfrm>
            <a:off x="9225199" y="255907"/>
            <a:ext cx="2635991" cy="13197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66FF"/>
                </a:solidFill>
                <a:latin typeface="Kamerik205 8" panose="020B0803030600020004" pitchFamily="34" charset="0"/>
              </a:rPr>
              <a:t>Glennis Platform</a:t>
            </a:r>
          </a:p>
        </p:txBody>
      </p:sp>
      <p:grpSp>
        <p:nvGrpSpPr>
          <p:cNvPr id="214" name="Group 213">
            <a:extLst>
              <a:ext uri="{FF2B5EF4-FFF2-40B4-BE49-F238E27FC236}">
                <a16:creationId xmlns:a16="http://schemas.microsoft.com/office/drawing/2014/main" id="{6F0DFEC0-A592-4588-99B0-FD7FA4EB69E3}"/>
              </a:ext>
            </a:extLst>
          </p:cNvPr>
          <p:cNvGrpSpPr/>
          <p:nvPr/>
        </p:nvGrpSpPr>
        <p:grpSpPr>
          <a:xfrm>
            <a:off x="8228772" y="4403341"/>
            <a:ext cx="1447897" cy="806565"/>
            <a:chOff x="8393872" y="2128583"/>
            <a:chExt cx="1447897" cy="806565"/>
          </a:xfrm>
        </p:grpSpPr>
        <p:pic>
          <p:nvPicPr>
            <p:cNvPr id="215" name="Graphic 214">
              <a:extLst>
                <a:ext uri="{FF2B5EF4-FFF2-40B4-BE49-F238E27FC236}">
                  <a16:creationId xmlns:a16="http://schemas.microsoft.com/office/drawing/2014/main" id="{5BD65EF8-BDE7-4355-9162-5157E67FC2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45344" y="2128583"/>
              <a:ext cx="544955" cy="544955"/>
            </a:xfrm>
            <a:prstGeom prst="rect">
              <a:avLst/>
            </a:prstGeom>
          </p:spPr>
        </p:pic>
        <p:sp>
          <p:nvSpPr>
            <p:cNvPr id="216" name="TextBox 215">
              <a:extLst>
                <a:ext uri="{FF2B5EF4-FFF2-40B4-BE49-F238E27FC236}">
                  <a16:creationId xmlns:a16="http://schemas.microsoft.com/office/drawing/2014/main" id="{919D1D70-84CE-4B3C-B9B4-9D68065BE9AF}"/>
                </a:ext>
              </a:extLst>
            </p:cNvPr>
            <p:cNvSpPr txBox="1"/>
            <p:nvPr/>
          </p:nvSpPr>
          <p:spPr>
            <a:xfrm>
              <a:off x="8393872" y="2627371"/>
              <a:ext cx="1447897" cy="307777"/>
            </a:xfrm>
            <a:prstGeom prst="rect">
              <a:avLst/>
            </a:prstGeom>
            <a:noFill/>
          </p:spPr>
          <p:txBody>
            <a:bodyPr wrap="none" rtlCol="0">
              <a:spAutoFit/>
            </a:bodyPr>
            <a:lstStyle/>
            <a:p>
              <a:pPr algn="ctr"/>
              <a:r>
                <a:rPr lang="en-US" sz="1400" dirty="0"/>
                <a:t>API Management</a:t>
              </a:r>
            </a:p>
          </p:txBody>
        </p:sp>
      </p:grpSp>
      <p:grpSp>
        <p:nvGrpSpPr>
          <p:cNvPr id="217" name="Group 216">
            <a:extLst>
              <a:ext uri="{FF2B5EF4-FFF2-40B4-BE49-F238E27FC236}">
                <a16:creationId xmlns:a16="http://schemas.microsoft.com/office/drawing/2014/main" id="{DA9CCA3C-3C69-42FB-977D-6A789F858009}"/>
              </a:ext>
            </a:extLst>
          </p:cNvPr>
          <p:cNvGrpSpPr/>
          <p:nvPr/>
        </p:nvGrpSpPr>
        <p:grpSpPr>
          <a:xfrm>
            <a:off x="4571306" y="399061"/>
            <a:ext cx="815288" cy="857772"/>
            <a:chOff x="4755838" y="1230863"/>
            <a:chExt cx="815288" cy="857772"/>
          </a:xfrm>
        </p:grpSpPr>
        <p:pic>
          <p:nvPicPr>
            <p:cNvPr id="218" name="Graphic 217">
              <a:extLst>
                <a:ext uri="{FF2B5EF4-FFF2-40B4-BE49-F238E27FC236}">
                  <a16:creationId xmlns:a16="http://schemas.microsoft.com/office/drawing/2014/main" id="{5285326D-33FF-46F6-9C65-A4EBFC8278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8485" y="1230863"/>
              <a:ext cx="549995" cy="549995"/>
            </a:xfrm>
            <a:prstGeom prst="rect">
              <a:avLst/>
            </a:prstGeom>
          </p:spPr>
        </p:pic>
        <p:sp>
          <p:nvSpPr>
            <p:cNvPr id="219" name="TextBox 218">
              <a:extLst>
                <a:ext uri="{FF2B5EF4-FFF2-40B4-BE49-F238E27FC236}">
                  <a16:creationId xmlns:a16="http://schemas.microsoft.com/office/drawing/2014/main" id="{5129DE45-4D93-4808-A584-56048A86F4AB}"/>
                </a:ext>
              </a:extLst>
            </p:cNvPr>
            <p:cNvSpPr txBox="1"/>
            <p:nvPr/>
          </p:nvSpPr>
          <p:spPr>
            <a:xfrm>
              <a:off x="4755838" y="1780858"/>
              <a:ext cx="815288" cy="307777"/>
            </a:xfrm>
            <a:prstGeom prst="rect">
              <a:avLst/>
            </a:prstGeom>
            <a:noFill/>
          </p:spPr>
          <p:txBody>
            <a:bodyPr wrap="none" rtlCol="0">
              <a:spAutoFit/>
            </a:bodyPr>
            <a:lstStyle/>
            <a:p>
              <a:pPr algn="ctr"/>
              <a:r>
                <a:rPr lang="en-US" sz="1400" dirty="0"/>
                <a:t>Portfolio</a:t>
              </a:r>
            </a:p>
          </p:txBody>
        </p:sp>
      </p:grpSp>
      <p:grpSp>
        <p:nvGrpSpPr>
          <p:cNvPr id="220" name="Group 219">
            <a:extLst>
              <a:ext uri="{FF2B5EF4-FFF2-40B4-BE49-F238E27FC236}">
                <a16:creationId xmlns:a16="http://schemas.microsoft.com/office/drawing/2014/main" id="{8EA29FCA-E1F8-4EAF-875C-874FA53F724C}"/>
              </a:ext>
            </a:extLst>
          </p:cNvPr>
          <p:cNvGrpSpPr/>
          <p:nvPr/>
        </p:nvGrpSpPr>
        <p:grpSpPr>
          <a:xfrm>
            <a:off x="5386594" y="399061"/>
            <a:ext cx="1097416" cy="857772"/>
            <a:chOff x="4614775" y="1230863"/>
            <a:chExt cx="1097416" cy="857772"/>
          </a:xfrm>
        </p:grpSpPr>
        <p:pic>
          <p:nvPicPr>
            <p:cNvPr id="221" name="Graphic 220">
              <a:extLst>
                <a:ext uri="{FF2B5EF4-FFF2-40B4-BE49-F238E27FC236}">
                  <a16:creationId xmlns:a16="http://schemas.microsoft.com/office/drawing/2014/main" id="{3F77EB53-9F92-41CE-A1E7-5C25187653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8485" y="1230863"/>
              <a:ext cx="549995" cy="549995"/>
            </a:xfrm>
            <a:prstGeom prst="rect">
              <a:avLst/>
            </a:prstGeom>
          </p:spPr>
        </p:pic>
        <p:sp>
          <p:nvSpPr>
            <p:cNvPr id="222" name="TextBox 221">
              <a:extLst>
                <a:ext uri="{FF2B5EF4-FFF2-40B4-BE49-F238E27FC236}">
                  <a16:creationId xmlns:a16="http://schemas.microsoft.com/office/drawing/2014/main" id="{4B4CD496-A685-4D1A-BB01-690551467777}"/>
                </a:ext>
              </a:extLst>
            </p:cNvPr>
            <p:cNvSpPr txBox="1"/>
            <p:nvPr/>
          </p:nvSpPr>
          <p:spPr>
            <a:xfrm>
              <a:off x="4614775" y="1780858"/>
              <a:ext cx="1097416" cy="307777"/>
            </a:xfrm>
            <a:prstGeom prst="rect">
              <a:avLst/>
            </a:prstGeom>
            <a:noFill/>
          </p:spPr>
          <p:txBody>
            <a:bodyPr wrap="none" rtlCol="0">
              <a:spAutoFit/>
            </a:bodyPr>
            <a:lstStyle/>
            <a:p>
              <a:pPr algn="ctr"/>
              <a:r>
                <a:rPr lang="en-US" sz="1400" dirty="0"/>
                <a:t>Portfolio API</a:t>
              </a:r>
            </a:p>
          </p:txBody>
        </p:sp>
      </p:grpSp>
      <p:grpSp>
        <p:nvGrpSpPr>
          <p:cNvPr id="223" name="Group 222">
            <a:extLst>
              <a:ext uri="{FF2B5EF4-FFF2-40B4-BE49-F238E27FC236}">
                <a16:creationId xmlns:a16="http://schemas.microsoft.com/office/drawing/2014/main" id="{9B0C7AF3-8D80-4AA6-998B-F2E672D247CF}"/>
              </a:ext>
            </a:extLst>
          </p:cNvPr>
          <p:cNvGrpSpPr/>
          <p:nvPr/>
        </p:nvGrpSpPr>
        <p:grpSpPr>
          <a:xfrm>
            <a:off x="6424908" y="3909974"/>
            <a:ext cx="1216680" cy="809225"/>
            <a:chOff x="6720947" y="2927552"/>
            <a:chExt cx="1216680" cy="809225"/>
          </a:xfrm>
        </p:grpSpPr>
        <p:pic>
          <p:nvPicPr>
            <p:cNvPr id="224" name="Graphic 223">
              <a:extLst>
                <a:ext uri="{FF2B5EF4-FFF2-40B4-BE49-F238E27FC236}">
                  <a16:creationId xmlns:a16="http://schemas.microsoft.com/office/drawing/2014/main" id="{33C6AC09-BC67-490D-BACA-79079FE901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225" name="TextBox 224">
              <a:extLst>
                <a:ext uri="{FF2B5EF4-FFF2-40B4-BE49-F238E27FC236}">
                  <a16:creationId xmlns:a16="http://schemas.microsoft.com/office/drawing/2014/main" id="{94941D31-6293-4648-BB4C-28392B9C7F36}"/>
                </a:ext>
              </a:extLst>
            </p:cNvPr>
            <p:cNvSpPr txBox="1"/>
            <p:nvPr/>
          </p:nvSpPr>
          <p:spPr>
            <a:xfrm>
              <a:off x="6720947" y="3429000"/>
              <a:ext cx="1216680" cy="307777"/>
            </a:xfrm>
            <a:prstGeom prst="rect">
              <a:avLst/>
            </a:prstGeom>
            <a:noFill/>
          </p:spPr>
          <p:txBody>
            <a:bodyPr wrap="none" rtlCol="0">
              <a:spAutoFit/>
            </a:bodyPr>
            <a:lstStyle/>
            <a:p>
              <a:pPr algn="ctr"/>
              <a:r>
                <a:rPr lang="en-US" sz="1400" dirty="0"/>
                <a:t>Marketing API</a:t>
              </a:r>
            </a:p>
          </p:txBody>
        </p:sp>
        <p:pic>
          <p:nvPicPr>
            <p:cNvPr id="226" name="Picture 225">
              <a:extLst>
                <a:ext uri="{FF2B5EF4-FFF2-40B4-BE49-F238E27FC236}">
                  <a16:creationId xmlns:a16="http://schemas.microsoft.com/office/drawing/2014/main" id="{58E8A8EC-A7D8-49FB-8D20-D21F10D8C3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grpSp>
        <p:nvGrpSpPr>
          <p:cNvPr id="227" name="Group 226">
            <a:extLst>
              <a:ext uri="{FF2B5EF4-FFF2-40B4-BE49-F238E27FC236}">
                <a16:creationId xmlns:a16="http://schemas.microsoft.com/office/drawing/2014/main" id="{12B801B5-9B86-4B13-B198-7820E67024D2}"/>
              </a:ext>
            </a:extLst>
          </p:cNvPr>
          <p:cNvGrpSpPr/>
          <p:nvPr/>
        </p:nvGrpSpPr>
        <p:grpSpPr>
          <a:xfrm>
            <a:off x="1940754" y="1245054"/>
            <a:ext cx="1119730" cy="2030297"/>
            <a:chOff x="1940754" y="1245054"/>
            <a:chExt cx="1119730" cy="2030297"/>
          </a:xfrm>
        </p:grpSpPr>
        <p:grpSp>
          <p:nvGrpSpPr>
            <p:cNvPr id="228" name="Group 227">
              <a:extLst>
                <a:ext uri="{FF2B5EF4-FFF2-40B4-BE49-F238E27FC236}">
                  <a16:creationId xmlns:a16="http://schemas.microsoft.com/office/drawing/2014/main" id="{47C78BCF-30DB-48BB-879A-4EB2E0D626A0}"/>
                </a:ext>
              </a:extLst>
            </p:cNvPr>
            <p:cNvGrpSpPr/>
            <p:nvPr/>
          </p:nvGrpSpPr>
          <p:grpSpPr>
            <a:xfrm>
              <a:off x="1940754" y="2310717"/>
              <a:ext cx="1119730" cy="809225"/>
              <a:chOff x="4330199" y="2927552"/>
              <a:chExt cx="1119730" cy="809225"/>
            </a:xfrm>
          </p:grpSpPr>
          <p:pic>
            <p:nvPicPr>
              <p:cNvPr id="235" name="Graphic 234">
                <a:extLst>
                  <a:ext uri="{FF2B5EF4-FFF2-40B4-BE49-F238E27FC236}">
                    <a16:creationId xmlns:a16="http://schemas.microsoft.com/office/drawing/2014/main" id="{586924A5-53F4-425E-9C5F-E0D5745B17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15064" y="2927552"/>
                <a:ext cx="549994" cy="549994"/>
              </a:xfrm>
              <a:prstGeom prst="rect">
                <a:avLst/>
              </a:prstGeom>
            </p:spPr>
          </p:pic>
          <p:sp>
            <p:nvSpPr>
              <p:cNvPr id="236" name="TextBox 235">
                <a:extLst>
                  <a:ext uri="{FF2B5EF4-FFF2-40B4-BE49-F238E27FC236}">
                    <a16:creationId xmlns:a16="http://schemas.microsoft.com/office/drawing/2014/main" id="{04B41F9A-B658-427E-BA32-9A8E2A745451}"/>
                  </a:ext>
                </a:extLst>
              </p:cNvPr>
              <p:cNvSpPr txBox="1"/>
              <p:nvPr/>
            </p:nvSpPr>
            <p:spPr>
              <a:xfrm>
                <a:off x="4330199" y="3429000"/>
                <a:ext cx="1119730" cy="307777"/>
              </a:xfrm>
              <a:prstGeom prst="rect">
                <a:avLst/>
              </a:prstGeom>
              <a:noFill/>
            </p:spPr>
            <p:txBody>
              <a:bodyPr wrap="none" rtlCol="0">
                <a:spAutoFit/>
              </a:bodyPr>
              <a:lstStyle/>
              <a:p>
                <a:pPr algn="ctr"/>
                <a:r>
                  <a:rPr lang="en-US" sz="1400" dirty="0"/>
                  <a:t>Synchronizer</a:t>
                </a:r>
              </a:p>
            </p:txBody>
          </p:sp>
          <p:pic>
            <p:nvPicPr>
              <p:cNvPr id="237" name="Picture 236">
                <a:extLst>
                  <a:ext uri="{FF2B5EF4-FFF2-40B4-BE49-F238E27FC236}">
                    <a16:creationId xmlns:a16="http://schemas.microsoft.com/office/drawing/2014/main" id="{06595313-69C8-41C5-AC56-261E28A018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5636" y="3317864"/>
                <a:ext cx="136657" cy="160581"/>
              </a:xfrm>
              <a:prstGeom prst="rect">
                <a:avLst/>
              </a:prstGeom>
            </p:spPr>
          </p:pic>
        </p:grpSp>
        <p:grpSp>
          <p:nvGrpSpPr>
            <p:cNvPr id="229" name="Group 228">
              <a:extLst>
                <a:ext uri="{FF2B5EF4-FFF2-40B4-BE49-F238E27FC236}">
                  <a16:creationId xmlns:a16="http://schemas.microsoft.com/office/drawing/2014/main" id="{1314B102-E3BE-4221-B3D3-D1C054782B47}"/>
                </a:ext>
              </a:extLst>
            </p:cNvPr>
            <p:cNvGrpSpPr/>
            <p:nvPr/>
          </p:nvGrpSpPr>
          <p:grpSpPr>
            <a:xfrm>
              <a:off x="2054771" y="1245054"/>
              <a:ext cx="892680" cy="1010210"/>
              <a:chOff x="2089804" y="3937364"/>
              <a:chExt cx="892680" cy="1010210"/>
            </a:xfrm>
          </p:grpSpPr>
          <p:pic>
            <p:nvPicPr>
              <p:cNvPr id="233" name="Graphic 232">
                <a:extLst>
                  <a:ext uri="{FF2B5EF4-FFF2-40B4-BE49-F238E27FC236}">
                    <a16:creationId xmlns:a16="http://schemas.microsoft.com/office/drawing/2014/main" id="{75B580EC-D984-4A6D-A09C-60A5E200CA1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61569" y="3937364"/>
                <a:ext cx="549151" cy="549151"/>
              </a:xfrm>
              <a:prstGeom prst="rect">
                <a:avLst/>
              </a:prstGeom>
            </p:spPr>
          </p:pic>
          <p:sp>
            <p:nvSpPr>
              <p:cNvPr id="234" name="TextBox 233">
                <a:extLst>
                  <a:ext uri="{FF2B5EF4-FFF2-40B4-BE49-F238E27FC236}">
                    <a16:creationId xmlns:a16="http://schemas.microsoft.com/office/drawing/2014/main" id="{BAA885C8-FC68-41CE-8D16-7ECC3BF60E0C}"/>
                  </a:ext>
                </a:extLst>
              </p:cNvPr>
              <p:cNvSpPr txBox="1"/>
              <p:nvPr/>
            </p:nvSpPr>
            <p:spPr>
              <a:xfrm>
                <a:off x="2089804" y="4424354"/>
                <a:ext cx="892680" cy="523220"/>
              </a:xfrm>
              <a:prstGeom prst="rect">
                <a:avLst/>
              </a:prstGeom>
              <a:noFill/>
            </p:spPr>
            <p:txBody>
              <a:bodyPr wrap="none" rtlCol="0">
                <a:spAutoFit/>
              </a:bodyPr>
              <a:lstStyle/>
              <a:p>
                <a:pPr algn="ctr"/>
                <a:r>
                  <a:rPr lang="en-US" sz="1400" dirty="0"/>
                  <a:t>Customer</a:t>
                </a:r>
                <a:br>
                  <a:rPr lang="en-US" sz="1400" dirty="0"/>
                </a:br>
                <a:r>
                  <a:rPr lang="en-US" sz="1400" dirty="0"/>
                  <a:t>Legacy</a:t>
                </a:r>
              </a:p>
            </p:txBody>
          </p:sp>
        </p:grpSp>
        <p:cxnSp>
          <p:nvCxnSpPr>
            <p:cNvPr id="230" name="Straight Arrow Connector 229">
              <a:extLst>
                <a:ext uri="{FF2B5EF4-FFF2-40B4-BE49-F238E27FC236}">
                  <a16:creationId xmlns:a16="http://schemas.microsoft.com/office/drawing/2014/main" id="{4F727EFA-CAD5-410A-BED1-6B56A3A0B249}"/>
                </a:ext>
              </a:extLst>
            </p:cNvPr>
            <p:cNvCxnSpPr>
              <a:stCxn id="234" idx="0"/>
              <a:endCxn id="235" idx="0"/>
            </p:cNvCxnSpPr>
            <p:nvPr/>
          </p:nvCxnSpPr>
          <p:spPr>
            <a:xfrm flipH="1">
              <a:off x="2500616" y="1732044"/>
              <a:ext cx="495" cy="5786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6B36C334-4C3E-4116-8BB6-9213CAEF3041}"/>
                </a:ext>
              </a:extLst>
            </p:cNvPr>
            <p:cNvCxnSpPr>
              <a:stCxn id="236" idx="2"/>
              <a:endCxn id="311" idx="0"/>
            </p:cNvCxnSpPr>
            <p:nvPr/>
          </p:nvCxnSpPr>
          <p:spPr>
            <a:xfrm flipH="1">
              <a:off x="2018397" y="3119942"/>
              <a:ext cx="482222" cy="155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483D5277-BEBE-4054-BD97-B725D0AF6582}"/>
                </a:ext>
              </a:extLst>
            </p:cNvPr>
            <p:cNvCxnSpPr>
              <a:stCxn id="236" idx="2"/>
              <a:endCxn id="309" idx="0"/>
            </p:cNvCxnSpPr>
            <p:nvPr/>
          </p:nvCxnSpPr>
          <p:spPr>
            <a:xfrm>
              <a:off x="2500619" y="3119942"/>
              <a:ext cx="376854" cy="155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38" name="Group 237">
            <a:extLst>
              <a:ext uri="{FF2B5EF4-FFF2-40B4-BE49-F238E27FC236}">
                <a16:creationId xmlns:a16="http://schemas.microsoft.com/office/drawing/2014/main" id="{C8781CFC-BA73-4FB9-A566-96DAA618A2FF}"/>
              </a:ext>
            </a:extLst>
          </p:cNvPr>
          <p:cNvGrpSpPr/>
          <p:nvPr/>
        </p:nvGrpSpPr>
        <p:grpSpPr>
          <a:xfrm>
            <a:off x="2018397" y="4025949"/>
            <a:ext cx="929441" cy="1422448"/>
            <a:chOff x="2018397" y="4025949"/>
            <a:chExt cx="929441" cy="1422448"/>
          </a:xfrm>
        </p:grpSpPr>
        <p:grpSp>
          <p:nvGrpSpPr>
            <p:cNvPr id="239" name="Group 238">
              <a:extLst>
                <a:ext uri="{FF2B5EF4-FFF2-40B4-BE49-F238E27FC236}">
                  <a16:creationId xmlns:a16="http://schemas.microsoft.com/office/drawing/2014/main" id="{6076BA6F-DFD9-4CC9-9046-BD4DDCF9B71D}"/>
                </a:ext>
              </a:extLst>
            </p:cNvPr>
            <p:cNvGrpSpPr/>
            <p:nvPr/>
          </p:nvGrpSpPr>
          <p:grpSpPr>
            <a:xfrm>
              <a:off x="2064198" y="4429012"/>
              <a:ext cx="883640" cy="1019385"/>
              <a:chOff x="3054623" y="4349182"/>
              <a:chExt cx="883640" cy="1019385"/>
            </a:xfrm>
          </p:grpSpPr>
          <p:pic>
            <p:nvPicPr>
              <p:cNvPr id="242" name="Graphic 241">
                <a:extLst>
                  <a:ext uri="{FF2B5EF4-FFF2-40B4-BE49-F238E27FC236}">
                    <a16:creationId xmlns:a16="http://schemas.microsoft.com/office/drawing/2014/main" id="{DE7E568F-47F2-4195-8EAD-F88B556A8E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25686" y="4349182"/>
                <a:ext cx="549994" cy="549994"/>
              </a:xfrm>
              <a:prstGeom prst="rect">
                <a:avLst/>
              </a:prstGeom>
            </p:spPr>
          </p:pic>
          <p:pic>
            <p:nvPicPr>
              <p:cNvPr id="243" name="Graphic 242">
                <a:extLst>
                  <a:ext uri="{FF2B5EF4-FFF2-40B4-BE49-F238E27FC236}">
                    <a16:creationId xmlns:a16="http://schemas.microsoft.com/office/drawing/2014/main" id="{3BE88BA6-B7C1-4128-BB16-A2CCAD9CAFB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70777" y="4740435"/>
                <a:ext cx="158741" cy="158741"/>
              </a:xfrm>
              <a:prstGeom prst="rect">
                <a:avLst/>
              </a:prstGeom>
            </p:spPr>
          </p:pic>
          <p:sp>
            <p:nvSpPr>
              <p:cNvPr id="244" name="TextBox 243">
                <a:extLst>
                  <a:ext uri="{FF2B5EF4-FFF2-40B4-BE49-F238E27FC236}">
                    <a16:creationId xmlns:a16="http://schemas.microsoft.com/office/drawing/2014/main" id="{0BD75835-209F-439C-A862-1E423685EF88}"/>
                  </a:ext>
                </a:extLst>
              </p:cNvPr>
              <p:cNvSpPr txBox="1"/>
              <p:nvPr/>
            </p:nvSpPr>
            <p:spPr>
              <a:xfrm>
                <a:off x="3054623" y="4845347"/>
                <a:ext cx="883640" cy="523220"/>
              </a:xfrm>
              <a:prstGeom prst="rect">
                <a:avLst/>
              </a:prstGeom>
              <a:noFill/>
            </p:spPr>
            <p:txBody>
              <a:bodyPr wrap="none" rtlCol="0">
                <a:spAutoFit/>
              </a:bodyPr>
              <a:lstStyle/>
              <a:p>
                <a:pPr algn="ctr"/>
                <a:r>
                  <a:rPr lang="en-US" sz="1400" dirty="0"/>
                  <a:t>Response</a:t>
                </a:r>
              </a:p>
              <a:p>
                <a:pPr algn="ctr"/>
                <a:r>
                  <a:rPr lang="en-US" sz="1400" dirty="0"/>
                  <a:t>Builder</a:t>
                </a:r>
              </a:p>
            </p:txBody>
          </p:sp>
        </p:grpSp>
        <p:cxnSp>
          <p:nvCxnSpPr>
            <p:cNvPr id="240" name="Straight Arrow Connector 239">
              <a:extLst>
                <a:ext uri="{FF2B5EF4-FFF2-40B4-BE49-F238E27FC236}">
                  <a16:creationId xmlns:a16="http://schemas.microsoft.com/office/drawing/2014/main" id="{02BCA101-DC95-4F34-AB01-33C7570647B1}"/>
                </a:ext>
              </a:extLst>
            </p:cNvPr>
            <p:cNvCxnSpPr>
              <a:cxnSpLocks/>
              <a:stCxn id="310" idx="2"/>
              <a:endCxn id="242" idx="0"/>
            </p:cNvCxnSpPr>
            <p:nvPr/>
          </p:nvCxnSpPr>
          <p:spPr>
            <a:xfrm flipH="1">
              <a:off x="2510258" y="4241392"/>
              <a:ext cx="367216" cy="18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1F5BE9F5-2050-4858-BA3A-D570FCA9B003}"/>
                </a:ext>
              </a:extLst>
            </p:cNvPr>
            <p:cNvCxnSpPr>
              <a:stCxn id="312" idx="2"/>
              <a:endCxn id="242" idx="0"/>
            </p:cNvCxnSpPr>
            <p:nvPr/>
          </p:nvCxnSpPr>
          <p:spPr>
            <a:xfrm>
              <a:off x="2018397" y="4025949"/>
              <a:ext cx="491861" cy="40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245" name="Straight Arrow Connector 244">
            <a:extLst>
              <a:ext uri="{FF2B5EF4-FFF2-40B4-BE49-F238E27FC236}">
                <a16:creationId xmlns:a16="http://schemas.microsoft.com/office/drawing/2014/main" id="{D5EC7A4F-C497-46C5-873C-7F3572B3A283}"/>
              </a:ext>
            </a:extLst>
          </p:cNvPr>
          <p:cNvCxnSpPr>
            <a:stCxn id="242" idx="3"/>
            <a:endCxn id="290" idx="1"/>
          </p:cNvCxnSpPr>
          <p:nvPr/>
        </p:nvCxnSpPr>
        <p:spPr>
          <a:xfrm flipV="1">
            <a:off x="2785255" y="4698060"/>
            <a:ext cx="2489777" cy="59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46" name="Group 245">
            <a:extLst>
              <a:ext uri="{FF2B5EF4-FFF2-40B4-BE49-F238E27FC236}">
                <a16:creationId xmlns:a16="http://schemas.microsoft.com/office/drawing/2014/main" id="{660598C0-5F55-4945-ABA3-D55FF7AEFB53}"/>
              </a:ext>
            </a:extLst>
          </p:cNvPr>
          <p:cNvGrpSpPr/>
          <p:nvPr/>
        </p:nvGrpSpPr>
        <p:grpSpPr>
          <a:xfrm>
            <a:off x="4978950" y="1256833"/>
            <a:ext cx="1050352" cy="943888"/>
            <a:chOff x="4978950" y="1256833"/>
            <a:chExt cx="1050352" cy="943888"/>
          </a:xfrm>
        </p:grpSpPr>
        <p:grpSp>
          <p:nvGrpSpPr>
            <p:cNvPr id="247" name="Group 246">
              <a:extLst>
                <a:ext uri="{FF2B5EF4-FFF2-40B4-BE49-F238E27FC236}">
                  <a16:creationId xmlns:a16="http://schemas.microsoft.com/office/drawing/2014/main" id="{94C1129B-B13D-465B-AB44-A5BDE85D89B1}"/>
                </a:ext>
              </a:extLst>
            </p:cNvPr>
            <p:cNvGrpSpPr/>
            <p:nvPr/>
          </p:nvGrpSpPr>
          <p:grpSpPr>
            <a:xfrm>
              <a:off x="5026014" y="1380658"/>
              <a:ext cx="1003288" cy="820063"/>
              <a:chOff x="5594356" y="2069781"/>
              <a:chExt cx="1003288" cy="820063"/>
            </a:xfrm>
          </p:grpSpPr>
          <p:pic>
            <p:nvPicPr>
              <p:cNvPr id="250" name="Graphic 249">
                <a:extLst>
                  <a:ext uri="{FF2B5EF4-FFF2-40B4-BE49-F238E27FC236}">
                    <a16:creationId xmlns:a16="http://schemas.microsoft.com/office/drawing/2014/main" id="{72F5B6FE-DF77-4AA2-82C3-5A12B75DE48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821003" y="2069781"/>
                <a:ext cx="549994" cy="549994"/>
              </a:xfrm>
              <a:prstGeom prst="rect">
                <a:avLst/>
              </a:prstGeom>
            </p:spPr>
          </p:pic>
          <p:sp>
            <p:nvSpPr>
              <p:cNvPr id="251" name="TextBox 250">
                <a:extLst>
                  <a:ext uri="{FF2B5EF4-FFF2-40B4-BE49-F238E27FC236}">
                    <a16:creationId xmlns:a16="http://schemas.microsoft.com/office/drawing/2014/main" id="{65F64B84-8B5B-4F80-AF40-3197A2423188}"/>
                  </a:ext>
                </a:extLst>
              </p:cNvPr>
              <p:cNvSpPr txBox="1"/>
              <p:nvPr/>
            </p:nvSpPr>
            <p:spPr>
              <a:xfrm>
                <a:off x="5594356" y="2582067"/>
                <a:ext cx="1003288" cy="307777"/>
              </a:xfrm>
              <a:prstGeom prst="rect">
                <a:avLst/>
              </a:prstGeom>
              <a:noFill/>
            </p:spPr>
            <p:txBody>
              <a:bodyPr wrap="none" rtlCol="0">
                <a:spAutoFit/>
              </a:bodyPr>
              <a:lstStyle/>
              <a:p>
                <a:pPr algn="ctr"/>
                <a:r>
                  <a:rPr lang="en-US" sz="1400" dirty="0"/>
                  <a:t>Event Hubs</a:t>
                </a:r>
              </a:p>
            </p:txBody>
          </p:sp>
        </p:grpSp>
        <p:cxnSp>
          <p:nvCxnSpPr>
            <p:cNvPr id="248" name="Straight Arrow Connector 247">
              <a:extLst>
                <a:ext uri="{FF2B5EF4-FFF2-40B4-BE49-F238E27FC236}">
                  <a16:creationId xmlns:a16="http://schemas.microsoft.com/office/drawing/2014/main" id="{E7277D1D-7C65-4F91-8ACF-D96308D3E66E}"/>
                </a:ext>
              </a:extLst>
            </p:cNvPr>
            <p:cNvCxnSpPr>
              <a:stCxn id="219" idx="2"/>
              <a:endCxn id="250" idx="0"/>
            </p:cNvCxnSpPr>
            <p:nvPr/>
          </p:nvCxnSpPr>
          <p:spPr>
            <a:xfrm>
              <a:off x="4978950" y="1256833"/>
              <a:ext cx="548708" cy="1238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8F377807-6BC8-4860-9B92-B9FFF6ED3556}"/>
                </a:ext>
              </a:extLst>
            </p:cNvPr>
            <p:cNvCxnSpPr>
              <a:stCxn id="222" idx="2"/>
              <a:endCxn id="250" idx="0"/>
            </p:cNvCxnSpPr>
            <p:nvPr/>
          </p:nvCxnSpPr>
          <p:spPr>
            <a:xfrm flipH="1">
              <a:off x="5527658" y="1256833"/>
              <a:ext cx="407644" cy="1238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DB5A1DB9-E44A-407E-8ED8-EB9BF32D083E}"/>
              </a:ext>
            </a:extLst>
          </p:cNvPr>
          <p:cNvGrpSpPr/>
          <p:nvPr/>
        </p:nvGrpSpPr>
        <p:grpSpPr>
          <a:xfrm>
            <a:off x="4911015" y="2200721"/>
            <a:ext cx="1233286" cy="1008858"/>
            <a:chOff x="4911015" y="2200721"/>
            <a:chExt cx="1233286" cy="1008858"/>
          </a:xfrm>
        </p:grpSpPr>
        <p:grpSp>
          <p:nvGrpSpPr>
            <p:cNvPr id="253" name="Group 252">
              <a:extLst>
                <a:ext uri="{FF2B5EF4-FFF2-40B4-BE49-F238E27FC236}">
                  <a16:creationId xmlns:a16="http://schemas.microsoft.com/office/drawing/2014/main" id="{6FAFC3D2-4A38-4DDD-B70F-B6F3C9CD6D42}"/>
                </a:ext>
              </a:extLst>
            </p:cNvPr>
            <p:cNvGrpSpPr/>
            <p:nvPr/>
          </p:nvGrpSpPr>
          <p:grpSpPr>
            <a:xfrm>
              <a:off x="4911015" y="2400354"/>
              <a:ext cx="1233286" cy="809225"/>
              <a:chOff x="5479357" y="2927552"/>
              <a:chExt cx="1233286" cy="809225"/>
            </a:xfrm>
          </p:grpSpPr>
          <p:pic>
            <p:nvPicPr>
              <p:cNvPr id="255" name="Graphic 254">
                <a:extLst>
                  <a:ext uri="{FF2B5EF4-FFF2-40B4-BE49-F238E27FC236}">
                    <a16:creationId xmlns:a16="http://schemas.microsoft.com/office/drawing/2014/main" id="{75C844CC-B5C8-4526-93D7-5346389F1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21003" y="2927552"/>
                <a:ext cx="549994" cy="549994"/>
              </a:xfrm>
              <a:prstGeom prst="rect">
                <a:avLst/>
              </a:prstGeom>
            </p:spPr>
          </p:pic>
          <p:sp>
            <p:nvSpPr>
              <p:cNvPr id="256" name="TextBox 255">
                <a:extLst>
                  <a:ext uri="{FF2B5EF4-FFF2-40B4-BE49-F238E27FC236}">
                    <a16:creationId xmlns:a16="http://schemas.microsoft.com/office/drawing/2014/main" id="{6C36F799-2E75-482A-89EE-C7C8D411D7BE}"/>
                  </a:ext>
                </a:extLst>
              </p:cNvPr>
              <p:cNvSpPr txBox="1"/>
              <p:nvPr/>
            </p:nvSpPr>
            <p:spPr>
              <a:xfrm>
                <a:off x="5479357" y="3429000"/>
                <a:ext cx="1233286" cy="307777"/>
              </a:xfrm>
              <a:prstGeom prst="rect">
                <a:avLst/>
              </a:prstGeom>
              <a:noFill/>
            </p:spPr>
            <p:txBody>
              <a:bodyPr wrap="none" rtlCol="0">
                <a:spAutoFit/>
              </a:bodyPr>
              <a:lstStyle/>
              <a:p>
                <a:pPr algn="ctr"/>
                <a:r>
                  <a:rPr lang="en-US" sz="1400" dirty="0"/>
                  <a:t>Event Monitor</a:t>
                </a:r>
              </a:p>
            </p:txBody>
          </p:sp>
          <p:pic>
            <p:nvPicPr>
              <p:cNvPr id="257" name="Graphic 256">
                <a:extLst>
                  <a:ext uri="{FF2B5EF4-FFF2-40B4-BE49-F238E27FC236}">
                    <a16:creationId xmlns:a16="http://schemas.microsoft.com/office/drawing/2014/main" id="{A462F644-E19E-417A-B807-430B3AF4547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57963" y="3305880"/>
                <a:ext cx="170823" cy="170823"/>
              </a:xfrm>
              <a:prstGeom prst="rect">
                <a:avLst/>
              </a:prstGeom>
            </p:spPr>
          </p:pic>
        </p:grpSp>
        <p:cxnSp>
          <p:nvCxnSpPr>
            <p:cNvPr id="254" name="Straight Arrow Connector 253">
              <a:extLst>
                <a:ext uri="{FF2B5EF4-FFF2-40B4-BE49-F238E27FC236}">
                  <a16:creationId xmlns:a16="http://schemas.microsoft.com/office/drawing/2014/main" id="{26F232F1-A918-4BCF-AE01-C3B82FB1829D}"/>
                </a:ext>
              </a:extLst>
            </p:cNvPr>
            <p:cNvCxnSpPr>
              <a:stCxn id="251" idx="2"/>
              <a:endCxn id="255" idx="0"/>
            </p:cNvCxnSpPr>
            <p:nvPr/>
          </p:nvCxnSpPr>
          <p:spPr>
            <a:xfrm>
              <a:off x="5527658" y="2200721"/>
              <a:ext cx="0" cy="199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258" name="Straight Arrow Connector 257">
            <a:extLst>
              <a:ext uri="{FF2B5EF4-FFF2-40B4-BE49-F238E27FC236}">
                <a16:creationId xmlns:a16="http://schemas.microsoft.com/office/drawing/2014/main" id="{EA5D54FA-A456-4540-9786-C51ABB932B69}"/>
              </a:ext>
            </a:extLst>
          </p:cNvPr>
          <p:cNvCxnSpPr>
            <a:stCxn id="242" idx="3"/>
            <a:endCxn id="315" idx="1"/>
          </p:cNvCxnSpPr>
          <p:nvPr/>
        </p:nvCxnSpPr>
        <p:spPr>
          <a:xfrm flipV="1">
            <a:off x="2785255" y="3613279"/>
            <a:ext cx="2467827" cy="10907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59" name="Group 258">
            <a:extLst>
              <a:ext uri="{FF2B5EF4-FFF2-40B4-BE49-F238E27FC236}">
                <a16:creationId xmlns:a16="http://schemas.microsoft.com/office/drawing/2014/main" id="{072D38E2-1CF4-45D8-938C-E69563DB1CA1}"/>
              </a:ext>
            </a:extLst>
          </p:cNvPr>
          <p:cNvGrpSpPr/>
          <p:nvPr/>
        </p:nvGrpSpPr>
        <p:grpSpPr>
          <a:xfrm>
            <a:off x="6210299" y="364397"/>
            <a:ext cx="1416907" cy="1072304"/>
            <a:chOff x="6210299" y="364397"/>
            <a:chExt cx="1416907" cy="1072304"/>
          </a:xfrm>
        </p:grpSpPr>
        <p:grpSp>
          <p:nvGrpSpPr>
            <p:cNvPr id="260" name="Group 259">
              <a:extLst>
                <a:ext uri="{FF2B5EF4-FFF2-40B4-BE49-F238E27FC236}">
                  <a16:creationId xmlns:a16="http://schemas.microsoft.com/office/drawing/2014/main" id="{31386FE9-9E78-46E4-AF38-F87230BF9DAA}"/>
                </a:ext>
              </a:extLst>
            </p:cNvPr>
            <p:cNvGrpSpPr/>
            <p:nvPr/>
          </p:nvGrpSpPr>
          <p:grpSpPr>
            <a:xfrm>
              <a:off x="6737219" y="364397"/>
              <a:ext cx="889987" cy="1072304"/>
              <a:chOff x="7042958" y="1212920"/>
              <a:chExt cx="889987" cy="1072304"/>
            </a:xfrm>
          </p:grpSpPr>
          <p:pic>
            <p:nvPicPr>
              <p:cNvPr id="262" name="Graphic 261">
                <a:extLst>
                  <a:ext uri="{FF2B5EF4-FFF2-40B4-BE49-F238E27FC236}">
                    <a16:creationId xmlns:a16="http://schemas.microsoft.com/office/drawing/2014/main" id="{9DA31A19-74AC-49B2-B300-EB3EDF9A1B3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84998" y="1212920"/>
                <a:ext cx="549994" cy="607285"/>
              </a:xfrm>
              <a:prstGeom prst="rect">
                <a:avLst/>
              </a:prstGeom>
            </p:spPr>
          </p:pic>
          <p:sp>
            <p:nvSpPr>
              <p:cNvPr id="263" name="TextBox 262">
                <a:extLst>
                  <a:ext uri="{FF2B5EF4-FFF2-40B4-BE49-F238E27FC236}">
                    <a16:creationId xmlns:a16="http://schemas.microsoft.com/office/drawing/2014/main" id="{2CDECE4A-17D8-42CC-97C1-A7E2D1377656}"/>
                  </a:ext>
                </a:extLst>
              </p:cNvPr>
              <p:cNvSpPr txBox="1"/>
              <p:nvPr/>
            </p:nvSpPr>
            <p:spPr>
              <a:xfrm>
                <a:off x="7042958" y="1762004"/>
                <a:ext cx="889987" cy="523220"/>
              </a:xfrm>
              <a:prstGeom prst="rect">
                <a:avLst/>
              </a:prstGeom>
              <a:noFill/>
            </p:spPr>
            <p:txBody>
              <a:bodyPr wrap="none" rtlCol="0">
                <a:spAutoFit/>
              </a:bodyPr>
              <a:lstStyle/>
              <a:p>
                <a:pPr algn="ctr"/>
                <a:r>
                  <a:rPr lang="en-US" sz="1400" dirty="0"/>
                  <a:t>Leasing &amp;</a:t>
                </a:r>
              </a:p>
              <a:p>
                <a:pPr algn="ctr"/>
                <a:r>
                  <a:rPr lang="en-US" sz="1400" dirty="0"/>
                  <a:t>Billing</a:t>
                </a:r>
              </a:p>
            </p:txBody>
          </p:sp>
        </p:grpSp>
        <p:cxnSp>
          <p:nvCxnSpPr>
            <p:cNvPr id="261" name="Straight Arrow Connector 260">
              <a:extLst>
                <a:ext uri="{FF2B5EF4-FFF2-40B4-BE49-F238E27FC236}">
                  <a16:creationId xmlns:a16="http://schemas.microsoft.com/office/drawing/2014/main" id="{9FACDD2C-53AF-491B-B347-E2D8ED331FA0}"/>
                </a:ext>
              </a:extLst>
            </p:cNvPr>
            <p:cNvCxnSpPr>
              <a:stCxn id="262" idx="1"/>
              <a:endCxn id="221" idx="3"/>
            </p:cNvCxnSpPr>
            <p:nvPr/>
          </p:nvCxnSpPr>
          <p:spPr>
            <a:xfrm flipH="1">
              <a:off x="6210299" y="668040"/>
              <a:ext cx="668960" cy="60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64" name="Group 263">
            <a:extLst>
              <a:ext uri="{FF2B5EF4-FFF2-40B4-BE49-F238E27FC236}">
                <a16:creationId xmlns:a16="http://schemas.microsoft.com/office/drawing/2014/main" id="{22952409-0013-4E23-B946-7265920A11BF}"/>
              </a:ext>
            </a:extLst>
          </p:cNvPr>
          <p:cNvGrpSpPr/>
          <p:nvPr/>
        </p:nvGrpSpPr>
        <p:grpSpPr>
          <a:xfrm>
            <a:off x="9225199" y="3534947"/>
            <a:ext cx="1940410" cy="2161853"/>
            <a:chOff x="9225199" y="3534947"/>
            <a:chExt cx="1940410" cy="2161853"/>
          </a:xfrm>
        </p:grpSpPr>
        <p:grpSp>
          <p:nvGrpSpPr>
            <p:cNvPr id="265" name="Group 264">
              <a:extLst>
                <a:ext uri="{FF2B5EF4-FFF2-40B4-BE49-F238E27FC236}">
                  <a16:creationId xmlns:a16="http://schemas.microsoft.com/office/drawing/2014/main" id="{015FF06F-0C5E-4FB0-A172-FD748ABA50D5}"/>
                </a:ext>
              </a:extLst>
            </p:cNvPr>
            <p:cNvGrpSpPr/>
            <p:nvPr/>
          </p:nvGrpSpPr>
          <p:grpSpPr>
            <a:xfrm>
              <a:off x="10118719" y="4960792"/>
              <a:ext cx="1013419" cy="736008"/>
              <a:chOff x="6812476" y="4273607"/>
              <a:chExt cx="1013419" cy="736008"/>
            </a:xfrm>
          </p:grpSpPr>
          <p:pic>
            <p:nvPicPr>
              <p:cNvPr id="273" name="Picture 272">
                <a:extLst>
                  <a:ext uri="{FF2B5EF4-FFF2-40B4-BE49-F238E27FC236}">
                    <a16:creationId xmlns:a16="http://schemas.microsoft.com/office/drawing/2014/main" id="{B426B073-6E71-4E95-B16C-EC6015849AB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52352" y="4273607"/>
                <a:ext cx="533668" cy="498229"/>
              </a:xfrm>
              <a:prstGeom prst="rect">
                <a:avLst/>
              </a:prstGeom>
            </p:spPr>
          </p:pic>
          <p:sp>
            <p:nvSpPr>
              <p:cNvPr id="274" name="TextBox 273">
                <a:extLst>
                  <a:ext uri="{FF2B5EF4-FFF2-40B4-BE49-F238E27FC236}">
                    <a16:creationId xmlns:a16="http://schemas.microsoft.com/office/drawing/2014/main" id="{B420246A-6F31-45C8-A850-D2FD4DA5C8E0}"/>
                  </a:ext>
                </a:extLst>
              </p:cNvPr>
              <p:cNvSpPr txBox="1"/>
              <p:nvPr/>
            </p:nvSpPr>
            <p:spPr>
              <a:xfrm>
                <a:off x="6812476" y="4701838"/>
                <a:ext cx="1013419" cy="307777"/>
              </a:xfrm>
              <a:prstGeom prst="rect">
                <a:avLst/>
              </a:prstGeom>
              <a:noFill/>
            </p:spPr>
            <p:txBody>
              <a:bodyPr wrap="none" rtlCol="0">
                <a:spAutoFit/>
              </a:bodyPr>
              <a:lstStyle/>
              <a:p>
                <a:pPr algn="ctr"/>
                <a:r>
                  <a:rPr lang="en-US" sz="1400" dirty="0"/>
                  <a:t>Google Ads</a:t>
                </a:r>
              </a:p>
            </p:txBody>
          </p:sp>
        </p:grpSp>
        <p:grpSp>
          <p:nvGrpSpPr>
            <p:cNvPr id="266" name="Group 265">
              <a:extLst>
                <a:ext uri="{FF2B5EF4-FFF2-40B4-BE49-F238E27FC236}">
                  <a16:creationId xmlns:a16="http://schemas.microsoft.com/office/drawing/2014/main" id="{35C4FF91-722A-45B2-96D1-F84D9C35FAC1}"/>
                </a:ext>
              </a:extLst>
            </p:cNvPr>
            <p:cNvGrpSpPr/>
            <p:nvPr/>
          </p:nvGrpSpPr>
          <p:grpSpPr>
            <a:xfrm>
              <a:off x="10182872" y="4152564"/>
              <a:ext cx="885115" cy="793835"/>
              <a:chOff x="9585806" y="4313095"/>
              <a:chExt cx="885115" cy="793835"/>
            </a:xfrm>
          </p:grpSpPr>
          <p:pic>
            <p:nvPicPr>
              <p:cNvPr id="271" name="Picture 270">
                <a:extLst>
                  <a:ext uri="{FF2B5EF4-FFF2-40B4-BE49-F238E27FC236}">
                    <a16:creationId xmlns:a16="http://schemas.microsoft.com/office/drawing/2014/main" id="{DBF42C5F-728D-460F-8E63-1051E1AC8C6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61530" y="4313095"/>
                <a:ext cx="533668" cy="533442"/>
              </a:xfrm>
              <a:prstGeom prst="rect">
                <a:avLst/>
              </a:prstGeom>
            </p:spPr>
          </p:pic>
          <p:sp>
            <p:nvSpPr>
              <p:cNvPr id="272" name="TextBox 271">
                <a:extLst>
                  <a:ext uri="{FF2B5EF4-FFF2-40B4-BE49-F238E27FC236}">
                    <a16:creationId xmlns:a16="http://schemas.microsoft.com/office/drawing/2014/main" id="{6679D60A-B218-40C5-9EE0-BE65C817446C}"/>
                  </a:ext>
                </a:extLst>
              </p:cNvPr>
              <p:cNvSpPr txBox="1"/>
              <p:nvPr/>
            </p:nvSpPr>
            <p:spPr>
              <a:xfrm>
                <a:off x="9585806" y="4799153"/>
                <a:ext cx="885115" cy="307777"/>
              </a:xfrm>
              <a:prstGeom prst="rect">
                <a:avLst/>
              </a:prstGeom>
              <a:noFill/>
            </p:spPr>
            <p:txBody>
              <a:bodyPr wrap="none" rtlCol="0">
                <a:spAutoFit/>
              </a:bodyPr>
              <a:lstStyle/>
              <a:p>
                <a:pPr algn="ctr"/>
                <a:r>
                  <a:rPr lang="en-US" sz="1400" dirty="0"/>
                  <a:t>Chat Bots</a:t>
                </a:r>
              </a:p>
            </p:txBody>
          </p:sp>
        </p:grpSp>
        <p:sp>
          <p:nvSpPr>
            <p:cNvPr id="267" name="Rectangle: Rounded Corners 266">
              <a:extLst>
                <a:ext uri="{FF2B5EF4-FFF2-40B4-BE49-F238E27FC236}">
                  <a16:creationId xmlns:a16="http://schemas.microsoft.com/office/drawing/2014/main" id="{96BC39A9-755A-4F2F-8930-293B78565B27}"/>
                </a:ext>
              </a:extLst>
            </p:cNvPr>
            <p:cNvSpPr/>
            <p:nvPr/>
          </p:nvSpPr>
          <p:spPr>
            <a:xfrm>
              <a:off x="10085252" y="3534947"/>
              <a:ext cx="1080357" cy="523220"/>
            </a:xfrm>
            <a:prstGeom prst="roundRect">
              <a:avLst/>
            </a:prstGeom>
            <a:solidFill>
              <a:srgbClr val="A716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Marketing Websites</a:t>
              </a:r>
            </a:p>
          </p:txBody>
        </p:sp>
        <p:cxnSp>
          <p:nvCxnSpPr>
            <p:cNvPr id="268" name="Straight Arrow Connector 267">
              <a:extLst>
                <a:ext uri="{FF2B5EF4-FFF2-40B4-BE49-F238E27FC236}">
                  <a16:creationId xmlns:a16="http://schemas.microsoft.com/office/drawing/2014/main" id="{3297F833-E109-4A7B-95DB-894EE238D910}"/>
                </a:ext>
              </a:extLst>
            </p:cNvPr>
            <p:cNvCxnSpPr>
              <a:cxnSpLocks/>
              <a:stCxn id="267" idx="1"/>
              <a:endCxn id="215" idx="3"/>
            </p:cNvCxnSpPr>
            <p:nvPr/>
          </p:nvCxnSpPr>
          <p:spPr>
            <a:xfrm flipH="1">
              <a:off x="9225199" y="3796557"/>
              <a:ext cx="860053" cy="8792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7B755371-C67D-4F9F-BE38-A6D38C7729DA}"/>
                </a:ext>
              </a:extLst>
            </p:cNvPr>
            <p:cNvCxnSpPr>
              <a:endCxn id="215" idx="3"/>
            </p:cNvCxnSpPr>
            <p:nvPr/>
          </p:nvCxnSpPr>
          <p:spPr>
            <a:xfrm flipH="1">
              <a:off x="9225199" y="4419285"/>
              <a:ext cx="1031164" cy="2565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CFDA52D9-A39F-439A-8266-29A441B84117}"/>
                </a:ext>
              </a:extLst>
            </p:cNvPr>
            <p:cNvCxnSpPr>
              <a:cxnSpLocks/>
              <a:stCxn id="273" idx="1"/>
              <a:endCxn id="215" idx="3"/>
            </p:cNvCxnSpPr>
            <p:nvPr/>
          </p:nvCxnSpPr>
          <p:spPr>
            <a:xfrm flipH="1" flipV="1">
              <a:off x="9225199" y="4675819"/>
              <a:ext cx="1133396" cy="5340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0050CD50-3717-4BB9-81A6-1EBFDF00B052}"/>
              </a:ext>
            </a:extLst>
          </p:cNvPr>
          <p:cNvGrpSpPr/>
          <p:nvPr/>
        </p:nvGrpSpPr>
        <p:grpSpPr>
          <a:xfrm>
            <a:off x="7308244" y="4184971"/>
            <a:ext cx="1372000" cy="906181"/>
            <a:chOff x="7308244" y="4184971"/>
            <a:chExt cx="1372000" cy="906181"/>
          </a:xfrm>
        </p:grpSpPr>
        <p:cxnSp>
          <p:nvCxnSpPr>
            <p:cNvPr id="276" name="Straight Arrow Connector 275">
              <a:extLst>
                <a:ext uri="{FF2B5EF4-FFF2-40B4-BE49-F238E27FC236}">
                  <a16:creationId xmlns:a16="http://schemas.microsoft.com/office/drawing/2014/main" id="{27EF8DD9-95C4-48A7-9F39-2CFE094C3C52}"/>
                </a:ext>
              </a:extLst>
            </p:cNvPr>
            <p:cNvCxnSpPr>
              <a:stCxn id="215" idx="1"/>
              <a:endCxn id="295" idx="3"/>
            </p:cNvCxnSpPr>
            <p:nvPr/>
          </p:nvCxnSpPr>
          <p:spPr>
            <a:xfrm flipH="1">
              <a:off x="7308244" y="4675819"/>
              <a:ext cx="1372000" cy="4153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566E0E95-F7F1-444C-B075-2F5EE6E7CB34}"/>
                </a:ext>
              </a:extLst>
            </p:cNvPr>
            <p:cNvCxnSpPr>
              <a:stCxn id="215" idx="1"/>
              <a:endCxn id="224" idx="3"/>
            </p:cNvCxnSpPr>
            <p:nvPr/>
          </p:nvCxnSpPr>
          <p:spPr>
            <a:xfrm flipH="1" flipV="1">
              <a:off x="7308244" y="4184971"/>
              <a:ext cx="1372000" cy="4908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78" name="Group 277">
            <a:extLst>
              <a:ext uri="{FF2B5EF4-FFF2-40B4-BE49-F238E27FC236}">
                <a16:creationId xmlns:a16="http://schemas.microsoft.com/office/drawing/2014/main" id="{81E7ECA1-039F-4C94-B232-4F5D0100E83B}"/>
              </a:ext>
            </a:extLst>
          </p:cNvPr>
          <p:cNvGrpSpPr/>
          <p:nvPr/>
        </p:nvGrpSpPr>
        <p:grpSpPr>
          <a:xfrm>
            <a:off x="6434816" y="3022376"/>
            <a:ext cx="2245428" cy="1653443"/>
            <a:chOff x="6434816" y="3022376"/>
            <a:chExt cx="2245428" cy="1653443"/>
          </a:xfrm>
        </p:grpSpPr>
        <p:grpSp>
          <p:nvGrpSpPr>
            <p:cNvPr id="279" name="Group 278">
              <a:extLst>
                <a:ext uri="{FF2B5EF4-FFF2-40B4-BE49-F238E27FC236}">
                  <a16:creationId xmlns:a16="http://schemas.microsoft.com/office/drawing/2014/main" id="{B630BD07-CC77-4018-A409-3A1505723C0D}"/>
                </a:ext>
              </a:extLst>
            </p:cNvPr>
            <p:cNvGrpSpPr/>
            <p:nvPr/>
          </p:nvGrpSpPr>
          <p:grpSpPr>
            <a:xfrm>
              <a:off x="6434816" y="3022376"/>
              <a:ext cx="1187506" cy="809225"/>
              <a:chOff x="6735535" y="2927552"/>
              <a:chExt cx="1187506" cy="809225"/>
            </a:xfrm>
          </p:grpSpPr>
          <p:pic>
            <p:nvPicPr>
              <p:cNvPr id="281" name="Graphic 280">
                <a:extLst>
                  <a:ext uri="{FF2B5EF4-FFF2-40B4-BE49-F238E27FC236}">
                    <a16:creationId xmlns:a16="http://schemas.microsoft.com/office/drawing/2014/main" id="{D9935061-593B-4219-8AE8-ABEADC2322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282" name="TextBox 281">
                <a:extLst>
                  <a:ext uri="{FF2B5EF4-FFF2-40B4-BE49-F238E27FC236}">
                    <a16:creationId xmlns:a16="http://schemas.microsoft.com/office/drawing/2014/main" id="{8A3AD74D-F868-48FF-AB91-E39409997A6D}"/>
                  </a:ext>
                </a:extLst>
              </p:cNvPr>
              <p:cNvSpPr txBox="1"/>
              <p:nvPr/>
            </p:nvSpPr>
            <p:spPr>
              <a:xfrm>
                <a:off x="6735535" y="3429000"/>
                <a:ext cx="1187506" cy="307777"/>
              </a:xfrm>
              <a:prstGeom prst="rect">
                <a:avLst/>
              </a:prstGeom>
              <a:noFill/>
            </p:spPr>
            <p:txBody>
              <a:bodyPr wrap="none" rtlCol="0">
                <a:spAutoFit/>
              </a:bodyPr>
              <a:lstStyle/>
              <a:p>
                <a:pPr algn="ctr"/>
                <a:r>
                  <a:rPr lang="en-US" sz="1400" dirty="0"/>
                  <a:t>Image Resizer</a:t>
                </a:r>
              </a:p>
            </p:txBody>
          </p:sp>
          <p:pic>
            <p:nvPicPr>
              <p:cNvPr id="283" name="Picture 282">
                <a:extLst>
                  <a:ext uri="{FF2B5EF4-FFF2-40B4-BE49-F238E27FC236}">
                    <a16:creationId xmlns:a16="http://schemas.microsoft.com/office/drawing/2014/main" id="{6E68353E-8724-445B-8E20-CE3EF2CEEC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280" name="Straight Arrow Connector 279">
              <a:extLst>
                <a:ext uri="{FF2B5EF4-FFF2-40B4-BE49-F238E27FC236}">
                  <a16:creationId xmlns:a16="http://schemas.microsoft.com/office/drawing/2014/main" id="{FF999637-AB10-49DB-BDDA-9D2EA2773AA4}"/>
                </a:ext>
              </a:extLst>
            </p:cNvPr>
            <p:cNvCxnSpPr>
              <a:stCxn id="215" idx="1"/>
              <a:endCxn id="281" idx="3"/>
            </p:cNvCxnSpPr>
            <p:nvPr/>
          </p:nvCxnSpPr>
          <p:spPr>
            <a:xfrm flipH="1" flipV="1">
              <a:off x="7303564" y="3297373"/>
              <a:ext cx="1376680" cy="13784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84" name="Group 283">
            <a:extLst>
              <a:ext uri="{FF2B5EF4-FFF2-40B4-BE49-F238E27FC236}">
                <a16:creationId xmlns:a16="http://schemas.microsoft.com/office/drawing/2014/main" id="{CC55EC39-3D60-4396-B7B1-7B60B01C68B2}"/>
              </a:ext>
            </a:extLst>
          </p:cNvPr>
          <p:cNvGrpSpPr/>
          <p:nvPr/>
        </p:nvGrpSpPr>
        <p:grpSpPr>
          <a:xfrm>
            <a:off x="8952722" y="2525744"/>
            <a:ext cx="2305701" cy="1877597"/>
            <a:chOff x="8952722" y="2525744"/>
            <a:chExt cx="2305701" cy="1877597"/>
          </a:xfrm>
        </p:grpSpPr>
        <p:sp>
          <p:nvSpPr>
            <p:cNvPr id="285" name="Rectangle: Rounded Corners 284">
              <a:extLst>
                <a:ext uri="{FF2B5EF4-FFF2-40B4-BE49-F238E27FC236}">
                  <a16:creationId xmlns:a16="http://schemas.microsoft.com/office/drawing/2014/main" id="{A50A1942-C409-4F56-9934-EB05F87E079B}"/>
                </a:ext>
              </a:extLst>
            </p:cNvPr>
            <p:cNvSpPr/>
            <p:nvPr/>
          </p:nvSpPr>
          <p:spPr>
            <a:xfrm>
              <a:off x="9992433" y="2525744"/>
              <a:ext cx="1265990" cy="549994"/>
            </a:xfrm>
            <a:prstGeom prst="roundRect">
              <a:avLst/>
            </a:prstGeom>
            <a:solidFill>
              <a:srgbClr val="A716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Customer Applications</a:t>
              </a:r>
            </a:p>
          </p:txBody>
        </p:sp>
        <p:cxnSp>
          <p:nvCxnSpPr>
            <p:cNvPr id="286" name="Straight Arrow Connector 285">
              <a:extLst>
                <a:ext uri="{FF2B5EF4-FFF2-40B4-BE49-F238E27FC236}">
                  <a16:creationId xmlns:a16="http://schemas.microsoft.com/office/drawing/2014/main" id="{50CBAD27-61BF-4A37-B098-25B1E335DB7F}"/>
                </a:ext>
              </a:extLst>
            </p:cNvPr>
            <p:cNvCxnSpPr>
              <a:stCxn id="285" idx="1"/>
              <a:endCxn id="215" idx="0"/>
            </p:cNvCxnSpPr>
            <p:nvPr/>
          </p:nvCxnSpPr>
          <p:spPr>
            <a:xfrm flipH="1">
              <a:off x="8952722" y="2800741"/>
              <a:ext cx="1039711" cy="16026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87" name="Group 286">
            <a:extLst>
              <a:ext uri="{FF2B5EF4-FFF2-40B4-BE49-F238E27FC236}">
                <a16:creationId xmlns:a16="http://schemas.microsoft.com/office/drawing/2014/main" id="{84DA0396-894C-4264-A9AD-425C7EA9CCEF}"/>
              </a:ext>
            </a:extLst>
          </p:cNvPr>
          <p:cNvGrpSpPr/>
          <p:nvPr/>
        </p:nvGrpSpPr>
        <p:grpSpPr>
          <a:xfrm>
            <a:off x="5050571" y="4184971"/>
            <a:ext cx="1707679" cy="1195050"/>
            <a:chOff x="5050571" y="4184971"/>
            <a:chExt cx="1707679" cy="1195050"/>
          </a:xfrm>
        </p:grpSpPr>
        <p:grpSp>
          <p:nvGrpSpPr>
            <p:cNvPr id="288" name="Group 287">
              <a:extLst>
                <a:ext uri="{FF2B5EF4-FFF2-40B4-BE49-F238E27FC236}">
                  <a16:creationId xmlns:a16="http://schemas.microsoft.com/office/drawing/2014/main" id="{749676B2-EEFA-4BCA-A809-351E6A21D414}"/>
                </a:ext>
              </a:extLst>
            </p:cNvPr>
            <p:cNvGrpSpPr/>
            <p:nvPr/>
          </p:nvGrpSpPr>
          <p:grpSpPr>
            <a:xfrm>
              <a:off x="5050571" y="4431226"/>
              <a:ext cx="954172" cy="948795"/>
              <a:chOff x="5618913" y="4376259"/>
              <a:chExt cx="954172" cy="948795"/>
            </a:xfrm>
          </p:grpSpPr>
          <p:pic>
            <p:nvPicPr>
              <p:cNvPr id="290" name="Graphic 289">
                <a:extLst>
                  <a:ext uri="{FF2B5EF4-FFF2-40B4-BE49-F238E27FC236}">
                    <a16:creationId xmlns:a16="http://schemas.microsoft.com/office/drawing/2014/main" id="{999EBA6C-58EF-49F6-A597-7EE7D4C3415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843374" y="4376259"/>
                <a:ext cx="533668" cy="533668"/>
              </a:xfrm>
              <a:prstGeom prst="rect">
                <a:avLst/>
              </a:prstGeom>
            </p:spPr>
          </p:pic>
          <p:sp>
            <p:nvSpPr>
              <p:cNvPr id="291" name="TextBox 290">
                <a:extLst>
                  <a:ext uri="{FF2B5EF4-FFF2-40B4-BE49-F238E27FC236}">
                    <a16:creationId xmlns:a16="http://schemas.microsoft.com/office/drawing/2014/main" id="{A3230423-E506-4B0E-B057-044F997C0BF0}"/>
                  </a:ext>
                </a:extLst>
              </p:cNvPr>
              <p:cNvSpPr txBox="1"/>
              <p:nvPr/>
            </p:nvSpPr>
            <p:spPr>
              <a:xfrm>
                <a:off x="5618913" y="4801834"/>
                <a:ext cx="954172" cy="523220"/>
              </a:xfrm>
              <a:prstGeom prst="rect">
                <a:avLst/>
              </a:prstGeom>
              <a:noFill/>
            </p:spPr>
            <p:txBody>
              <a:bodyPr wrap="none" rtlCol="0">
                <a:spAutoFit/>
              </a:bodyPr>
              <a:lstStyle/>
              <a:p>
                <a:pPr algn="ctr"/>
                <a:r>
                  <a:rPr lang="en-US" sz="1400" dirty="0"/>
                  <a:t>Cached</a:t>
                </a:r>
              </a:p>
              <a:p>
                <a:pPr algn="ctr"/>
                <a:r>
                  <a:rPr lang="en-US" sz="1400" dirty="0"/>
                  <a:t>Responses</a:t>
                </a:r>
              </a:p>
            </p:txBody>
          </p:sp>
        </p:grpSp>
        <p:cxnSp>
          <p:nvCxnSpPr>
            <p:cNvPr id="289" name="Straight Arrow Connector 288">
              <a:extLst>
                <a:ext uri="{FF2B5EF4-FFF2-40B4-BE49-F238E27FC236}">
                  <a16:creationId xmlns:a16="http://schemas.microsoft.com/office/drawing/2014/main" id="{31E21EE7-6A32-4FE6-B992-E9DD2470ED63}"/>
                </a:ext>
              </a:extLst>
            </p:cNvPr>
            <p:cNvCxnSpPr>
              <a:cxnSpLocks/>
              <a:stCxn id="224" idx="1"/>
              <a:endCxn id="290" idx="3"/>
            </p:cNvCxnSpPr>
            <p:nvPr/>
          </p:nvCxnSpPr>
          <p:spPr>
            <a:xfrm flipH="1">
              <a:off x="5808700" y="4184971"/>
              <a:ext cx="949550" cy="513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92" name="Group 291">
            <a:extLst>
              <a:ext uri="{FF2B5EF4-FFF2-40B4-BE49-F238E27FC236}">
                <a16:creationId xmlns:a16="http://schemas.microsoft.com/office/drawing/2014/main" id="{CF6145DE-62E3-4B19-A917-BAE09E82E875}"/>
              </a:ext>
            </a:extLst>
          </p:cNvPr>
          <p:cNvGrpSpPr/>
          <p:nvPr/>
        </p:nvGrpSpPr>
        <p:grpSpPr>
          <a:xfrm>
            <a:off x="5808700" y="4698060"/>
            <a:ext cx="1832888" cy="1142763"/>
            <a:chOff x="5808700" y="4698060"/>
            <a:chExt cx="1832888" cy="1142763"/>
          </a:xfrm>
        </p:grpSpPr>
        <p:grpSp>
          <p:nvGrpSpPr>
            <p:cNvPr id="293" name="Group 292">
              <a:extLst>
                <a:ext uri="{FF2B5EF4-FFF2-40B4-BE49-F238E27FC236}">
                  <a16:creationId xmlns:a16="http://schemas.microsoft.com/office/drawing/2014/main" id="{FF664A8F-1981-4244-8C2F-899C0D0BF477}"/>
                </a:ext>
              </a:extLst>
            </p:cNvPr>
            <p:cNvGrpSpPr/>
            <p:nvPr/>
          </p:nvGrpSpPr>
          <p:grpSpPr>
            <a:xfrm>
              <a:off x="6424909" y="4816155"/>
              <a:ext cx="1216679" cy="1024668"/>
              <a:chOff x="6720948" y="2927552"/>
              <a:chExt cx="1216679" cy="1024668"/>
            </a:xfrm>
          </p:grpSpPr>
          <p:pic>
            <p:nvPicPr>
              <p:cNvPr id="295" name="Graphic 294">
                <a:extLst>
                  <a:ext uri="{FF2B5EF4-FFF2-40B4-BE49-F238E27FC236}">
                    <a16:creationId xmlns:a16="http://schemas.microsoft.com/office/drawing/2014/main" id="{8C83C087-62E0-4D36-B3B1-15C6811F0F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296" name="TextBox 295">
                <a:extLst>
                  <a:ext uri="{FF2B5EF4-FFF2-40B4-BE49-F238E27FC236}">
                    <a16:creationId xmlns:a16="http://schemas.microsoft.com/office/drawing/2014/main" id="{BBDBC583-1702-45A4-821C-E8AA87E56B4B}"/>
                  </a:ext>
                </a:extLst>
              </p:cNvPr>
              <p:cNvSpPr txBox="1"/>
              <p:nvPr/>
            </p:nvSpPr>
            <p:spPr>
              <a:xfrm>
                <a:off x="6720948" y="3429000"/>
                <a:ext cx="1216679" cy="523220"/>
              </a:xfrm>
              <a:prstGeom prst="rect">
                <a:avLst/>
              </a:prstGeom>
              <a:noFill/>
            </p:spPr>
            <p:txBody>
              <a:bodyPr wrap="none" rtlCol="0">
                <a:spAutoFit/>
              </a:bodyPr>
              <a:lstStyle/>
              <a:p>
                <a:pPr algn="ctr"/>
                <a:r>
                  <a:rPr lang="en-US" sz="1400" dirty="0"/>
                  <a:t>Custom</a:t>
                </a:r>
              </a:p>
              <a:p>
                <a:pPr algn="ctr"/>
                <a:r>
                  <a:rPr lang="en-US" sz="1400" dirty="0"/>
                  <a:t>Marketing API</a:t>
                </a:r>
              </a:p>
            </p:txBody>
          </p:sp>
          <p:pic>
            <p:nvPicPr>
              <p:cNvPr id="297" name="Picture 296">
                <a:extLst>
                  <a:ext uri="{FF2B5EF4-FFF2-40B4-BE49-F238E27FC236}">
                    <a16:creationId xmlns:a16="http://schemas.microsoft.com/office/drawing/2014/main" id="{9F73F5A5-85A0-4EDF-9302-545F7AEE5E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294" name="Straight Arrow Connector 293">
              <a:extLst>
                <a:ext uri="{FF2B5EF4-FFF2-40B4-BE49-F238E27FC236}">
                  <a16:creationId xmlns:a16="http://schemas.microsoft.com/office/drawing/2014/main" id="{88D702D5-62FA-454B-8758-64F0C92FBA8A}"/>
                </a:ext>
              </a:extLst>
            </p:cNvPr>
            <p:cNvCxnSpPr>
              <a:stCxn id="295" idx="1"/>
              <a:endCxn id="290" idx="3"/>
            </p:cNvCxnSpPr>
            <p:nvPr/>
          </p:nvCxnSpPr>
          <p:spPr>
            <a:xfrm flipH="1" flipV="1">
              <a:off x="5808700" y="4698060"/>
              <a:ext cx="949550" cy="3930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98" name="Group 297">
            <a:extLst>
              <a:ext uri="{FF2B5EF4-FFF2-40B4-BE49-F238E27FC236}">
                <a16:creationId xmlns:a16="http://schemas.microsoft.com/office/drawing/2014/main" id="{7256156C-69A2-4B28-A190-E0D98EAE9D45}"/>
              </a:ext>
            </a:extLst>
          </p:cNvPr>
          <p:cNvGrpSpPr/>
          <p:nvPr/>
        </p:nvGrpSpPr>
        <p:grpSpPr>
          <a:xfrm>
            <a:off x="6435324" y="2139460"/>
            <a:ext cx="2244920" cy="2536359"/>
            <a:chOff x="6435324" y="2139460"/>
            <a:chExt cx="2244920" cy="2536359"/>
          </a:xfrm>
        </p:grpSpPr>
        <p:grpSp>
          <p:nvGrpSpPr>
            <p:cNvPr id="299" name="Group 298">
              <a:extLst>
                <a:ext uri="{FF2B5EF4-FFF2-40B4-BE49-F238E27FC236}">
                  <a16:creationId xmlns:a16="http://schemas.microsoft.com/office/drawing/2014/main" id="{7FCF52D9-A301-4BDC-9F63-6150FB2380C1}"/>
                </a:ext>
              </a:extLst>
            </p:cNvPr>
            <p:cNvGrpSpPr/>
            <p:nvPr/>
          </p:nvGrpSpPr>
          <p:grpSpPr>
            <a:xfrm>
              <a:off x="6435324" y="2139460"/>
              <a:ext cx="1207318" cy="809225"/>
              <a:chOff x="6725631" y="2927552"/>
              <a:chExt cx="1207318" cy="809225"/>
            </a:xfrm>
          </p:grpSpPr>
          <p:pic>
            <p:nvPicPr>
              <p:cNvPr id="301" name="Graphic 300">
                <a:extLst>
                  <a:ext uri="{FF2B5EF4-FFF2-40B4-BE49-F238E27FC236}">
                    <a16:creationId xmlns:a16="http://schemas.microsoft.com/office/drawing/2014/main" id="{31D0E6D9-AA8B-4ED7-A547-00DEFC0366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302" name="TextBox 301">
                <a:extLst>
                  <a:ext uri="{FF2B5EF4-FFF2-40B4-BE49-F238E27FC236}">
                    <a16:creationId xmlns:a16="http://schemas.microsoft.com/office/drawing/2014/main" id="{7E91CAF2-79A8-4311-988A-1E652B12A15A}"/>
                  </a:ext>
                </a:extLst>
              </p:cNvPr>
              <p:cNvSpPr txBox="1"/>
              <p:nvPr/>
            </p:nvSpPr>
            <p:spPr>
              <a:xfrm>
                <a:off x="6725631" y="3429000"/>
                <a:ext cx="1207318" cy="307777"/>
              </a:xfrm>
              <a:prstGeom prst="rect">
                <a:avLst/>
              </a:prstGeom>
              <a:noFill/>
            </p:spPr>
            <p:txBody>
              <a:bodyPr wrap="none" rtlCol="0">
                <a:spAutoFit/>
              </a:bodyPr>
              <a:lstStyle/>
              <a:p>
                <a:pPr algn="ctr"/>
                <a:r>
                  <a:rPr lang="en-US" sz="1400" dirty="0"/>
                  <a:t>Serverless API</a:t>
                </a:r>
              </a:p>
            </p:txBody>
          </p:sp>
          <p:pic>
            <p:nvPicPr>
              <p:cNvPr id="303" name="Picture 302">
                <a:extLst>
                  <a:ext uri="{FF2B5EF4-FFF2-40B4-BE49-F238E27FC236}">
                    <a16:creationId xmlns:a16="http://schemas.microsoft.com/office/drawing/2014/main" id="{1C65F4C3-03CD-4E11-98E8-4F821A56E9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300" name="Straight Arrow Connector 299">
              <a:extLst>
                <a:ext uri="{FF2B5EF4-FFF2-40B4-BE49-F238E27FC236}">
                  <a16:creationId xmlns:a16="http://schemas.microsoft.com/office/drawing/2014/main" id="{F1C7299A-DDBC-47EA-B6AF-25AB2541F223}"/>
                </a:ext>
              </a:extLst>
            </p:cNvPr>
            <p:cNvCxnSpPr>
              <a:stCxn id="215" idx="1"/>
              <a:endCxn id="302" idx="3"/>
            </p:cNvCxnSpPr>
            <p:nvPr/>
          </p:nvCxnSpPr>
          <p:spPr>
            <a:xfrm flipH="1" flipV="1">
              <a:off x="7642642" y="2794797"/>
              <a:ext cx="1037602" cy="18810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04" name="Group 303">
            <a:extLst>
              <a:ext uri="{FF2B5EF4-FFF2-40B4-BE49-F238E27FC236}">
                <a16:creationId xmlns:a16="http://schemas.microsoft.com/office/drawing/2014/main" id="{DF82B8A7-158C-4E1E-80F8-AC2442D6E638}"/>
              </a:ext>
            </a:extLst>
          </p:cNvPr>
          <p:cNvGrpSpPr/>
          <p:nvPr/>
        </p:nvGrpSpPr>
        <p:grpSpPr>
          <a:xfrm>
            <a:off x="1681606" y="3055691"/>
            <a:ext cx="3229409" cy="1185701"/>
            <a:chOff x="1681606" y="3055691"/>
            <a:chExt cx="3229409" cy="1185701"/>
          </a:xfrm>
        </p:grpSpPr>
        <p:cxnSp>
          <p:nvCxnSpPr>
            <p:cNvPr id="305" name="Straight Arrow Connector 304">
              <a:extLst>
                <a:ext uri="{FF2B5EF4-FFF2-40B4-BE49-F238E27FC236}">
                  <a16:creationId xmlns:a16="http://schemas.microsoft.com/office/drawing/2014/main" id="{CA57867B-0311-4835-81F6-1563B40622D2}"/>
                </a:ext>
              </a:extLst>
            </p:cNvPr>
            <p:cNvCxnSpPr>
              <a:stCxn id="256" idx="1"/>
              <a:endCxn id="311" idx="3"/>
            </p:cNvCxnSpPr>
            <p:nvPr/>
          </p:nvCxnSpPr>
          <p:spPr>
            <a:xfrm flipH="1">
              <a:off x="2285231" y="3055691"/>
              <a:ext cx="2625784" cy="486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06" name="Group 305">
              <a:extLst>
                <a:ext uri="{FF2B5EF4-FFF2-40B4-BE49-F238E27FC236}">
                  <a16:creationId xmlns:a16="http://schemas.microsoft.com/office/drawing/2014/main" id="{5E453385-3D8B-45EE-86F2-C4FF5E4D3825}"/>
                </a:ext>
              </a:extLst>
            </p:cNvPr>
            <p:cNvGrpSpPr/>
            <p:nvPr/>
          </p:nvGrpSpPr>
          <p:grpSpPr>
            <a:xfrm>
              <a:off x="1681606" y="3275351"/>
              <a:ext cx="673582" cy="750598"/>
              <a:chOff x="2238829" y="4221115"/>
              <a:chExt cx="673582" cy="750598"/>
            </a:xfrm>
          </p:grpSpPr>
          <p:pic>
            <p:nvPicPr>
              <p:cNvPr id="311" name="Graphic 310">
                <a:extLst>
                  <a:ext uri="{FF2B5EF4-FFF2-40B4-BE49-F238E27FC236}">
                    <a16:creationId xmlns:a16="http://schemas.microsoft.com/office/drawing/2014/main" id="{D8F973CB-2BDB-4655-8361-171545FFB18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08786" y="4221115"/>
                <a:ext cx="533668" cy="533668"/>
              </a:xfrm>
              <a:prstGeom prst="rect">
                <a:avLst/>
              </a:prstGeom>
            </p:spPr>
          </p:pic>
          <p:sp>
            <p:nvSpPr>
              <p:cNvPr id="312" name="TextBox 311">
                <a:extLst>
                  <a:ext uri="{FF2B5EF4-FFF2-40B4-BE49-F238E27FC236}">
                    <a16:creationId xmlns:a16="http://schemas.microsoft.com/office/drawing/2014/main" id="{78764AEB-6171-46E0-9B08-B56DB58AF3C1}"/>
                  </a:ext>
                </a:extLst>
              </p:cNvPr>
              <p:cNvSpPr txBox="1"/>
              <p:nvPr/>
            </p:nvSpPr>
            <p:spPr>
              <a:xfrm>
                <a:off x="2238829" y="4663936"/>
                <a:ext cx="673582" cy="307777"/>
              </a:xfrm>
              <a:prstGeom prst="rect">
                <a:avLst/>
              </a:prstGeom>
              <a:noFill/>
            </p:spPr>
            <p:txBody>
              <a:bodyPr wrap="none" rtlCol="0">
                <a:spAutoFit/>
              </a:bodyPr>
              <a:lstStyle/>
              <a:p>
                <a:pPr algn="ctr"/>
                <a:r>
                  <a:rPr lang="en-US" sz="1400" dirty="0"/>
                  <a:t>Queue</a:t>
                </a:r>
              </a:p>
            </p:txBody>
          </p:sp>
        </p:grpSp>
        <p:grpSp>
          <p:nvGrpSpPr>
            <p:cNvPr id="307" name="Group 306">
              <a:extLst>
                <a:ext uri="{FF2B5EF4-FFF2-40B4-BE49-F238E27FC236}">
                  <a16:creationId xmlns:a16="http://schemas.microsoft.com/office/drawing/2014/main" id="{A1B903D1-DED5-4DF1-AE72-C10BF4FF210F}"/>
                </a:ext>
              </a:extLst>
            </p:cNvPr>
            <p:cNvGrpSpPr/>
            <p:nvPr/>
          </p:nvGrpSpPr>
          <p:grpSpPr>
            <a:xfrm>
              <a:off x="2431134" y="3275351"/>
              <a:ext cx="892680" cy="966041"/>
              <a:chOff x="3195865" y="4364435"/>
              <a:chExt cx="892680" cy="966041"/>
            </a:xfrm>
          </p:grpSpPr>
          <p:pic>
            <p:nvPicPr>
              <p:cNvPr id="309" name="Graphic 308">
                <a:extLst>
                  <a:ext uri="{FF2B5EF4-FFF2-40B4-BE49-F238E27FC236}">
                    <a16:creationId xmlns:a16="http://schemas.microsoft.com/office/drawing/2014/main" id="{C609A6D7-A9F8-4F33-8CAD-E7FEDCF85B8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75370" y="4364435"/>
                <a:ext cx="533668" cy="533668"/>
              </a:xfrm>
              <a:prstGeom prst="rect">
                <a:avLst/>
              </a:prstGeom>
            </p:spPr>
          </p:pic>
          <p:sp>
            <p:nvSpPr>
              <p:cNvPr id="310" name="TextBox 309">
                <a:extLst>
                  <a:ext uri="{FF2B5EF4-FFF2-40B4-BE49-F238E27FC236}">
                    <a16:creationId xmlns:a16="http://schemas.microsoft.com/office/drawing/2014/main" id="{62605D49-C69A-4AD5-9179-05EDC5F2B64C}"/>
                  </a:ext>
                </a:extLst>
              </p:cNvPr>
              <p:cNvSpPr txBox="1"/>
              <p:nvPr/>
            </p:nvSpPr>
            <p:spPr>
              <a:xfrm>
                <a:off x="3195865" y="4807256"/>
                <a:ext cx="892680" cy="523220"/>
              </a:xfrm>
              <a:prstGeom prst="rect">
                <a:avLst/>
              </a:prstGeom>
              <a:noFill/>
            </p:spPr>
            <p:txBody>
              <a:bodyPr wrap="none" rtlCol="0">
                <a:spAutoFit/>
              </a:bodyPr>
              <a:lstStyle/>
              <a:p>
                <a:pPr algn="ctr"/>
                <a:r>
                  <a:rPr lang="en-US" sz="1400" dirty="0"/>
                  <a:t>Customer</a:t>
                </a:r>
              </a:p>
              <a:p>
                <a:pPr algn="ctr"/>
                <a:r>
                  <a:rPr lang="en-US" sz="1400" dirty="0"/>
                  <a:t>Queue</a:t>
                </a:r>
              </a:p>
            </p:txBody>
          </p:sp>
        </p:grpSp>
        <p:cxnSp>
          <p:nvCxnSpPr>
            <p:cNvPr id="308" name="Straight Arrow Connector 307">
              <a:extLst>
                <a:ext uri="{FF2B5EF4-FFF2-40B4-BE49-F238E27FC236}">
                  <a16:creationId xmlns:a16="http://schemas.microsoft.com/office/drawing/2014/main" id="{F13FA6C8-338F-49FE-8C70-EC298DC16CB6}"/>
                </a:ext>
              </a:extLst>
            </p:cNvPr>
            <p:cNvCxnSpPr>
              <a:stCxn id="256" idx="1"/>
              <a:endCxn id="309" idx="3"/>
            </p:cNvCxnSpPr>
            <p:nvPr/>
          </p:nvCxnSpPr>
          <p:spPr>
            <a:xfrm flipH="1">
              <a:off x="3144307" y="3055691"/>
              <a:ext cx="1766708" cy="486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14" name="Group 313">
            <a:extLst>
              <a:ext uri="{FF2B5EF4-FFF2-40B4-BE49-F238E27FC236}">
                <a16:creationId xmlns:a16="http://schemas.microsoft.com/office/drawing/2014/main" id="{1B18972D-CA8A-4A20-87DF-7D8F95ECE132}"/>
              </a:ext>
            </a:extLst>
          </p:cNvPr>
          <p:cNvGrpSpPr/>
          <p:nvPr/>
        </p:nvGrpSpPr>
        <p:grpSpPr>
          <a:xfrm>
            <a:off x="5120013" y="3338703"/>
            <a:ext cx="815288" cy="820063"/>
            <a:chOff x="5006579" y="4275933"/>
            <a:chExt cx="815288" cy="820063"/>
          </a:xfrm>
        </p:grpSpPr>
        <p:pic>
          <p:nvPicPr>
            <p:cNvPr id="315" name="Graphic 314">
              <a:extLst>
                <a:ext uri="{FF2B5EF4-FFF2-40B4-BE49-F238E27FC236}">
                  <a16:creationId xmlns:a16="http://schemas.microsoft.com/office/drawing/2014/main" id="{49B97F82-E367-4E86-BDB8-7282F20C81C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139648" y="4275933"/>
              <a:ext cx="549151" cy="549151"/>
            </a:xfrm>
            <a:prstGeom prst="rect">
              <a:avLst/>
            </a:prstGeom>
          </p:spPr>
        </p:pic>
        <p:sp>
          <p:nvSpPr>
            <p:cNvPr id="316" name="TextBox 315">
              <a:extLst>
                <a:ext uri="{FF2B5EF4-FFF2-40B4-BE49-F238E27FC236}">
                  <a16:creationId xmlns:a16="http://schemas.microsoft.com/office/drawing/2014/main" id="{70455A18-EBB2-497C-AC78-A512BD2D1D2A}"/>
                </a:ext>
              </a:extLst>
            </p:cNvPr>
            <p:cNvSpPr txBox="1"/>
            <p:nvPr/>
          </p:nvSpPr>
          <p:spPr>
            <a:xfrm>
              <a:off x="5006579" y="4788219"/>
              <a:ext cx="815288" cy="307777"/>
            </a:xfrm>
            <a:prstGeom prst="rect">
              <a:avLst/>
            </a:prstGeom>
            <a:noFill/>
          </p:spPr>
          <p:txBody>
            <a:bodyPr wrap="none" rtlCol="0">
              <a:spAutoFit/>
            </a:bodyPr>
            <a:lstStyle/>
            <a:p>
              <a:pPr algn="ctr"/>
              <a:r>
                <a:rPr lang="en-US" sz="1400" dirty="0"/>
                <a:t>Portfolio</a:t>
              </a:r>
            </a:p>
          </p:txBody>
        </p:sp>
      </p:grpSp>
      <p:cxnSp>
        <p:nvCxnSpPr>
          <p:cNvPr id="317" name="Straight Arrow Connector 316">
            <a:extLst>
              <a:ext uri="{FF2B5EF4-FFF2-40B4-BE49-F238E27FC236}">
                <a16:creationId xmlns:a16="http://schemas.microsoft.com/office/drawing/2014/main" id="{A51260F6-DB9B-44B3-A7ED-BA99AD71586C}"/>
              </a:ext>
            </a:extLst>
          </p:cNvPr>
          <p:cNvCxnSpPr>
            <a:cxnSpLocks/>
            <a:stCxn id="255" idx="2"/>
            <a:endCxn id="315" idx="0"/>
          </p:cNvCxnSpPr>
          <p:nvPr/>
        </p:nvCxnSpPr>
        <p:spPr>
          <a:xfrm>
            <a:off x="5527658" y="2950348"/>
            <a:ext cx="0" cy="3883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51295304-CFE6-4E52-B8A3-A6F42893E079}"/>
              </a:ext>
            </a:extLst>
          </p:cNvPr>
          <p:cNvCxnSpPr>
            <a:stCxn id="262" idx="1"/>
            <a:endCxn id="250" idx="3"/>
          </p:cNvCxnSpPr>
          <p:nvPr/>
        </p:nvCxnSpPr>
        <p:spPr>
          <a:xfrm flipH="1">
            <a:off x="5802655" y="668040"/>
            <a:ext cx="1076604" cy="9876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4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500"/>
                                        <p:tgtEl>
                                          <p:spTgt spid="217"/>
                                        </p:tgtEl>
                                      </p:cBhvr>
                                    </p:animEffect>
                                  </p:childTnLst>
                                </p:cTn>
                              </p:par>
                              <p:par>
                                <p:cTn id="8" presetID="10" presetClass="entr" presetSubtype="0" fill="hold" nodeType="withEffect">
                                  <p:stCondLst>
                                    <p:cond delay="0"/>
                                  </p:stCondLst>
                                  <p:childTnLst>
                                    <p:set>
                                      <p:cBhvr>
                                        <p:cTn id="9" dur="1" fill="hold">
                                          <p:stCondLst>
                                            <p:cond delay="0"/>
                                          </p:stCondLst>
                                        </p:cTn>
                                        <p:tgtEl>
                                          <p:spTgt spid="220"/>
                                        </p:tgtEl>
                                        <p:attrNameLst>
                                          <p:attrName>style.visibility</p:attrName>
                                        </p:attrNameLst>
                                      </p:cBhvr>
                                      <p:to>
                                        <p:strVal val="visible"/>
                                      </p:to>
                                    </p:set>
                                    <p:animEffect transition="in" filter="fade">
                                      <p:cBhvr>
                                        <p:cTn id="10" dur="500"/>
                                        <p:tgtEl>
                                          <p:spTgt spid="220"/>
                                        </p:tgtEl>
                                      </p:cBhvr>
                                    </p:animEffect>
                                  </p:childTnLst>
                                </p:cTn>
                              </p:par>
                              <p:par>
                                <p:cTn id="11" presetID="10" presetClass="entr" presetSubtype="0" fill="hold" nodeType="withEffect">
                                  <p:stCondLst>
                                    <p:cond delay="0"/>
                                  </p:stCondLst>
                                  <p:childTnLst>
                                    <p:set>
                                      <p:cBhvr>
                                        <p:cTn id="12" dur="1" fill="hold">
                                          <p:stCondLst>
                                            <p:cond delay="0"/>
                                          </p:stCondLst>
                                        </p:cTn>
                                        <p:tgtEl>
                                          <p:spTgt spid="314"/>
                                        </p:tgtEl>
                                        <p:attrNameLst>
                                          <p:attrName>style.visibility</p:attrName>
                                        </p:attrNameLst>
                                      </p:cBhvr>
                                      <p:to>
                                        <p:strVal val="visible"/>
                                      </p:to>
                                    </p:set>
                                    <p:animEffect transition="in" filter="fade">
                                      <p:cBhvr>
                                        <p:cTn id="13" dur="500"/>
                                        <p:tgtEl>
                                          <p:spTgt spid="3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259"/>
                                        </p:tgtEl>
                                        <p:attrNameLst>
                                          <p:attrName>style.visibility</p:attrName>
                                        </p:attrNameLst>
                                      </p:cBhvr>
                                      <p:to>
                                        <p:strVal val="visible"/>
                                      </p:to>
                                    </p:set>
                                    <p:animEffect transition="in" filter="wipe(right)">
                                      <p:cBhvr>
                                        <p:cTn id="18" dur="500"/>
                                        <p:tgtEl>
                                          <p:spTgt spid="25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3"/>
                                        </p:tgtEl>
                                        <p:attrNameLst>
                                          <p:attrName>style.visibility</p:attrName>
                                        </p:attrNameLst>
                                      </p:cBhvr>
                                      <p:to>
                                        <p:strVal val="visible"/>
                                      </p:to>
                                    </p:set>
                                    <p:animEffect transition="in" filter="fade">
                                      <p:cBhvr>
                                        <p:cTn id="23" dur="500"/>
                                        <p:tgtEl>
                                          <p:spTgt spid="22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287"/>
                                        </p:tgtEl>
                                        <p:attrNameLst>
                                          <p:attrName>style.visibility</p:attrName>
                                        </p:attrNameLst>
                                      </p:cBhvr>
                                      <p:to>
                                        <p:strVal val="visible"/>
                                      </p:to>
                                    </p:set>
                                    <p:animEffect transition="in" filter="wipe(right)">
                                      <p:cBhvr>
                                        <p:cTn id="28" dur="500"/>
                                        <p:tgtEl>
                                          <p:spTgt spid="28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46"/>
                                        </p:tgtEl>
                                        <p:attrNameLst>
                                          <p:attrName>style.visibility</p:attrName>
                                        </p:attrNameLst>
                                      </p:cBhvr>
                                      <p:to>
                                        <p:strVal val="visible"/>
                                      </p:to>
                                    </p:set>
                                    <p:animEffect transition="in" filter="wipe(up)">
                                      <p:cBhvr>
                                        <p:cTn id="33" dur="500"/>
                                        <p:tgtEl>
                                          <p:spTgt spid="24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18"/>
                                        </p:tgtEl>
                                        <p:attrNameLst>
                                          <p:attrName>style.visibility</p:attrName>
                                        </p:attrNameLst>
                                      </p:cBhvr>
                                      <p:to>
                                        <p:strVal val="visible"/>
                                      </p:to>
                                    </p:set>
                                    <p:animEffect transition="in" filter="wipe(up)">
                                      <p:cBhvr>
                                        <p:cTn id="38" dur="500"/>
                                        <p:tgtEl>
                                          <p:spTgt spid="31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52"/>
                                        </p:tgtEl>
                                        <p:attrNameLst>
                                          <p:attrName>style.visibility</p:attrName>
                                        </p:attrNameLst>
                                      </p:cBhvr>
                                      <p:to>
                                        <p:strVal val="visible"/>
                                      </p:to>
                                    </p:set>
                                    <p:animEffect transition="in" filter="wipe(up)">
                                      <p:cBhvr>
                                        <p:cTn id="43" dur="500"/>
                                        <p:tgtEl>
                                          <p:spTgt spid="25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317"/>
                                        </p:tgtEl>
                                        <p:attrNameLst>
                                          <p:attrName>style.visibility</p:attrName>
                                        </p:attrNameLst>
                                      </p:cBhvr>
                                      <p:to>
                                        <p:strVal val="visible"/>
                                      </p:to>
                                    </p:set>
                                    <p:animEffect transition="in" filter="wipe(up)">
                                      <p:cBhvr>
                                        <p:cTn id="48" dur="500"/>
                                        <p:tgtEl>
                                          <p:spTgt spid="31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304"/>
                                        </p:tgtEl>
                                        <p:attrNameLst>
                                          <p:attrName>style.visibility</p:attrName>
                                        </p:attrNameLst>
                                      </p:cBhvr>
                                      <p:to>
                                        <p:strVal val="visible"/>
                                      </p:to>
                                    </p:set>
                                    <p:animEffect transition="in" filter="wipe(right)">
                                      <p:cBhvr>
                                        <p:cTn id="53" dur="500"/>
                                        <p:tgtEl>
                                          <p:spTgt spid="30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38"/>
                                        </p:tgtEl>
                                        <p:attrNameLst>
                                          <p:attrName>style.visibility</p:attrName>
                                        </p:attrNameLst>
                                      </p:cBhvr>
                                      <p:to>
                                        <p:strVal val="visible"/>
                                      </p:to>
                                    </p:set>
                                    <p:animEffect transition="in" filter="wipe(up)">
                                      <p:cBhvr>
                                        <p:cTn id="58" dur="500"/>
                                        <p:tgtEl>
                                          <p:spTgt spid="23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58"/>
                                        </p:tgtEl>
                                        <p:attrNameLst>
                                          <p:attrName>style.visibility</p:attrName>
                                        </p:attrNameLst>
                                      </p:cBhvr>
                                      <p:to>
                                        <p:strVal val="visible"/>
                                      </p:to>
                                    </p:set>
                                    <p:animEffect transition="in" filter="wipe(left)">
                                      <p:cBhvr>
                                        <p:cTn id="63" dur="500"/>
                                        <p:tgtEl>
                                          <p:spTgt spid="25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45"/>
                                        </p:tgtEl>
                                        <p:attrNameLst>
                                          <p:attrName>style.visibility</p:attrName>
                                        </p:attrNameLst>
                                      </p:cBhvr>
                                      <p:to>
                                        <p:strVal val="visible"/>
                                      </p:to>
                                    </p:set>
                                    <p:animEffect transition="in" filter="wipe(left)">
                                      <p:cBhvr>
                                        <p:cTn id="68" dur="500"/>
                                        <p:tgtEl>
                                          <p:spTgt spid="24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292"/>
                                        </p:tgtEl>
                                        <p:attrNameLst>
                                          <p:attrName>style.visibility</p:attrName>
                                        </p:attrNameLst>
                                      </p:cBhvr>
                                      <p:to>
                                        <p:strVal val="visible"/>
                                      </p:to>
                                    </p:set>
                                    <p:animEffect transition="in" filter="wipe(right)">
                                      <p:cBhvr>
                                        <p:cTn id="73" dur="500"/>
                                        <p:tgtEl>
                                          <p:spTgt spid="29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14"/>
                                        </p:tgtEl>
                                        <p:attrNameLst>
                                          <p:attrName>style.visibility</p:attrName>
                                        </p:attrNameLst>
                                      </p:cBhvr>
                                      <p:to>
                                        <p:strVal val="visible"/>
                                      </p:to>
                                    </p:set>
                                    <p:animEffect transition="in" filter="fade">
                                      <p:cBhvr>
                                        <p:cTn id="78" dur="500"/>
                                        <p:tgtEl>
                                          <p:spTgt spid="214"/>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nodeType="clickEffect">
                                  <p:stCondLst>
                                    <p:cond delay="0"/>
                                  </p:stCondLst>
                                  <p:childTnLst>
                                    <p:set>
                                      <p:cBhvr>
                                        <p:cTn id="82" dur="1" fill="hold">
                                          <p:stCondLst>
                                            <p:cond delay="0"/>
                                          </p:stCondLst>
                                        </p:cTn>
                                        <p:tgtEl>
                                          <p:spTgt spid="275"/>
                                        </p:tgtEl>
                                        <p:attrNameLst>
                                          <p:attrName>style.visibility</p:attrName>
                                        </p:attrNameLst>
                                      </p:cBhvr>
                                      <p:to>
                                        <p:strVal val="visible"/>
                                      </p:to>
                                    </p:set>
                                    <p:animEffect transition="in" filter="wipe(right)">
                                      <p:cBhvr>
                                        <p:cTn id="83" dur="500"/>
                                        <p:tgtEl>
                                          <p:spTgt spid="275"/>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264"/>
                                        </p:tgtEl>
                                        <p:attrNameLst>
                                          <p:attrName>style.visibility</p:attrName>
                                        </p:attrNameLst>
                                      </p:cBhvr>
                                      <p:to>
                                        <p:strVal val="visible"/>
                                      </p:to>
                                    </p:set>
                                    <p:animEffect transition="in" filter="wipe(right)">
                                      <p:cBhvr>
                                        <p:cTn id="88" dur="500"/>
                                        <p:tgtEl>
                                          <p:spTgt spid="26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278"/>
                                        </p:tgtEl>
                                        <p:attrNameLst>
                                          <p:attrName>style.visibility</p:attrName>
                                        </p:attrNameLst>
                                      </p:cBhvr>
                                      <p:to>
                                        <p:strVal val="visible"/>
                                      </p:to>
                                    </p:set>
                                    <p:animEffect transition="in" filter="wipe(down)">
                                      <p:cBhvr>
                                        <p:cTn id="93" dur="500"/>
                                        <p:tgtEl>
                                          <p:spTgt spid="27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298"/>
                                        </p:tgtEl>
                                        <p:attrNameLst>
                                          <p:attrName>style.visibility</p:attrName>
                                        </p:attrNameLst>
                                      </p:cBhvr>
                                      <p:to>
                                        <p:strVal val="visible"/>
                                      </p:to>
                                    </p:set>
                                    <p:animEffect transition="in" filter="wipe(down)">
                                      <p:cBhvr>
                                        <p:cTn id="98" dur="500"/>
                                        <p:tgtEl>
                                          <p:spTgt spid="298"/>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284"/>
                                        </p:tgtEl>
                                        <p:attrNameLst>
                                          <p:attrName>style.visibility</p:attrName>
                                        </p:attrNameLst>
                                      </p:cBhvr>
                                      <p:to>
                                        <p:strVal val="visible"/>
                                      </p:to>
                                    </p:set>
                                    <p:animEffect transition="in" filter="wipe(up)">
                                      <p:cBhvr>
                                        <p:cTn id="103" dur="500"/>
                                        <p:tgtEl>
                                          <p:spTgt spid="284"/>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227"/>
                                        </p:tgtEl>
                                        <p:attrNameLst>
                                          <p:attrName>style.visibility</p:attrName>
                                        </p:attrNameLst>
                                      </p:cBhvr>
                                      <p:to>
                                        <p:strVal val="visible"/>
                                      </p:to>
                                    </p:set>
                                    <p:animEffect transition="in" filter="wipe(up)">
                                      <p:cBhvr>
                                        <p:cTn id="108"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4F173-BC22-4914-9681-3BA8525FF8D4}"/>
              </a:ext>
            </a:extLst>
          </p:cNvPr>
          <p:cNvSpPr>
            <a:spLocks noGrp="1"/>
          </p:cNvSpPr>
          <p:nvPr>
            <p:ph type="title"/>
          </p:nvPr>
        </p:nvSpPr>
        <p:spPr/>
        <p:txBody>
          <a:bodyPr/>
          <a:lstStyle/>
          <a:p>
            <a:r>
              <a:rPr lang="en-US"/>
              <a:t>Thank You!</a:t>
            </a:r>
            <a:endParaRPr lang="en-US" dirty="0"/>
          </a:p>
        </p:txBody>
      </p:sp>
      <p:pic>
        <p:nvPicPr>
          <p:cNvPr id="3" name="Picture 2">
            <a:extLst>
              <a:ext uri="{FF2B5EF4-FFF2-40B4-BE49-F238E27FC236}">
                <a16:creationId xmlns:a16="http://schemas.microsoft.com/office/drawing/2014/main" id="{F94CBA0C-9436-4EE3-A532-D18A51597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4B859787-E66E-4953-BCFD-5C4187E00628}"/>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14EE8ACE-3D34-4F78-82EC-154EE0390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873E9FC5-0658-4E55-BE50-AF783F22A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683BD250-3273-4CE6-B482-91EF6FBC8F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8AC5FC8D-EEB5-472E-8047-468CAD9409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7764C0D7-1487-4878-8261-0F3AD0D563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F78D7AA0-04C1-480B-B598-DDB5C4DCE8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spTree>
    <p:extLst>
      <p:ext uri="{BB962C8B-B14F-4D97-AF65-F5344CB8AC3E}">
        <p14:creationId xmlns:p14="http://schemas.microsoft.com/office/powerpoint/2010/main" val="1687113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BC47-FF3A-4791-8CB8-1FF8AE7A7381}"/>
              </a:ext>
            </a:extLst>
          </p:cNvPr>
          <p:cNvSpPr>
            <a:spLocks noGrp="1"/>
          </p:cNvSpPr>
          <p:nvPr>
            <p:ph type="title"/>
          </p:nvPr>
        </p:nvSpPr>
        <p:spPr/>
        <p:txBody>
          <a:bodyPr/>
          <a:lstStyle/>
          <a:p>
            <a:r>
              <a:rPr lang="en-US" dirty="0"/>
              <a:t>Azure Serverless Offerings &amp; Tools</a:t>
            </a:r>
          </a:p>
        </p:txBody>
      </p:sp>
      <p:sp>
        <p:nvSpPr>
          <p:cNvPr id="12" name="Rectangle 11">
            <a:extLst>
              <a:ext uri="{FF2B5EF4-FFF2-40B4-BE49-F238E27FC236}">
                <a16:creationId xmlns:a16="http://schemas.microsoft.com/office/drawing/2014/main" id="{9D8F0F7B-069B-4918-8FB4-E920AD4ED2DA}"/>
              </a:ext>
            </a:extLst>
          </p:cNvPr>
          <p:cNvSpPr/>
          <p:nvPr/>
        </p:nvSpPr>
        <p:spPr>
          <a:xfrm>
            <a:off x="4264928" y="4277520"/>
            <a:ext cx="3662157" cy="923330"/>
          </a:xfrm>
          <a:prstGeom prst="rect">
            <a:avLst/>
          </a:prstGeom>
          <a:noFill/>
        </p:spPr>
        <p:txBody>
          <a:bodyPr wrap="none" lIns="91440" tIns="45720" rIns="91440" bIns="45720">
            <a:spAutoFit/>
          </a:bodyPr>
          <a:lstStyle/>
          <a:p>
            <a:pPr algn="ctr"/>
            <a:r>
              <a:rPr lang="en-US" sz="5400" b="0" cap="none" spc="0" dirty="0">
                <a:ln w="0"/>
                <a:solidFill>
                  <a:srgbClr val="5C005C"/>
                </a:solidFill>
                <a:effectLst>
                  <a:outerShdw blurRad="38100" dist="25400" dir="5400000" algn="ctr" rotWithShape="0">
                    <a:srgbClr val="6E747A">
                      <a:alpha val="43000"/>
                    </a:srgbClr>
                  </a:outerShdw>
                </a:effectLst>
                <a:latin typeface="Kamerik205 8" panose="020B0803030600020004" pitchFamily="34" charset="0"/>
              </a:rPr>
              <a:t>Database</a:t>
            </a:r>
          </a:p>
        </p:txBody>
      </p:sp>
      <p:grpSp>
        <p:nvGrpSpPr>
          <p:cNvPr id="22" name="Group 21">
            <a:extLst>
              <a:ext uri="{FF2B5EF4-FFF2-40B4-BE49-F238E27FC236}">
                <a16:creationId xmlns:a16="http://schemas.microsoft.com/office/drawing/2014/main" id="{00A63DCC-AE3A-47C0-A906-8F438CF21E52}"/>
              </a:ext>
            </a:extLst>
          </p:cNvPr>
          <p:cNvGrpSpPr/>
          <p:nvPr/>
        </p:nvGrpSpPr>
        <p:grpSpPr>
          <a:xfrm>
            <a:off x="3343667" y="1915960"/>
            <a:ext cx="2096985" cy="1925235"/>
            <a:chOff x="3343667" y="1915960"/>
            <a:chExt cx="2096985" cy="1925235"/>
          </a:xfrm>
        </p:grpSpPr>
        <p:pic>
          <p:nvPicPr>
            <p:cNvPr id="23" name="Graphic 22">
              <a:extLst>
                <a:ext uri="{FF2B5EF4-FFF2-40B4-BE49-F238E27FC236}">
                  <a16:creationId xmlns:a16="http://schemas.microsoft.com/office/drawing/2014/main" id="{84332CAB-C480-44DB-96EF-DC66373EAE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657071" y="1915960"/>
              <a:ext cx="1470178" cy="1470178"/>
            </a:xfrm>
            <a:prstGeom prst="rect">
              <a:avLst/>
            </a:prstGeom>
          </p:spPr>
        </p:pic>
        <p:sp>
          <p:nvSpPr>
            <p:cNvPr id="24" name="TextBox 23">
              <a:extLst>
                <a:ext uri="{FF2B5EF4-FFF2-40B4-BE49-F238E27FC236}">
                  <a16:creationId xmlns:a16="http://schemas.microsoft.com/office/drawing/2014/main" id="{5C119932-F455-45F3-A102-628C9D9CDD54}"/>
                </a:ext>
              </a:extLst>
            </p:cNvPr>
            <p:cNvSpPr txBox="1"/>
            <p:nvPr/>
          </p:nvSpPr>
          <p:spPr>
            <a:xfrm>
              <a:off x="3343667" y="3471863"/>
              <a:ext cx="2096985" cy="369332"/>
            </a:xfrm>
            <a:prstGeom prst="rect">
              <a:avLst/>
            </a:prstGeom>
            <a:noFill/>
          </p:spPr>
          <p:txBody>
            <a:bodyPr wrap="none" rtlCol="0">
              <a:spAutoFit/>
            </a:bodyPr>
            <a:lstStyle/>
            <a:p>
              <a:pPr algn="ctr"/>
              <a:r>
                <a:rPr lang="en-US" b="1" dirty="0">
                  <a:solidFill>
                    <a:srgbClr val="2A355F"/>
                  </a:solidFill>
                </a:rPr>
                <a:t>Azure SQL Database</a:t>
              </a:r>
            </a:p>
          </p:txBody>
        </p:sp>
      </p:grpSp>
      <p:grpSp>
        <p:nvGrpSpPr>
          <p:cNvPr id="25" name="Group 24">
            <a:extLst>
              <a:ext uri="{FF2B5EF4-FFF2-40B4-BE49-F238E27FC236}">
                <a16:creationId xmlns:a16="http://schemas.microsoft.com/office/drawing/2014/main" id="{1F55AA8D-A816-4480-8736-EB7AD4D3BCD0}"/>
              </a:ext>
            </a:extLst>
          </p:cNvPr>
          <p:cNvGrpSpPr/>
          <p:nvPr/>
        </p:nvGrpSpPr>
        <p:grpSpPr>
          <a:xfrm>
            <a:off x="6541272" y="1915960"/>
            <a:ext cx="1852880" cy="1925235"/>
            <a:chOff x="6541272" y="1915960"/>
            <a:chExt cx="1852880" cy="1925235"/>
          </a:xfrm>
        </p:grpSpPr>
        <p:pic>
          <p:nvPicPr>
            <p:cNvPr id="26" name="Graphic 25">
              <a:extLst>
                <a:ext uri="{FF2B5EF4-FFF2-40B4-BE49-F238E27FC236}">
                  <a16:creationId xmlns:a16="http://schemas.microsoft.com/office/drawing/2014/main" id="{C441C5D0-E987-44B0-9503-6101E6C568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732623" y="1915960"/>
              <a:ext cx="1470178" cy="1470178"/>
            </a:xfrm>
            <a:prstGeom prst="rect">
              <a:avLst/>
            </a:prstGeom>
          </p:spPr>
        </p:pic>
        <p:sp>
          <p:nvSpPr>
            <p:cNvPr id="27" name="TextBox 26">
              <a:extLst>
                <a:ext uri="{FF2B5EF4-FFF2-40B4-BE49-F238E27FC236}">
                  <a16:creationId xmlns:a16="http://schemas.microsoft.com/office/drawing/2014/main" id="{1033369D-CFAF-4813-B562-D8DF321E9B22}"/>
                </a:ext>
              </a:extLst>
            </p:cNvPr>
            <p:cNvSpPr txBox="1"/>
            <p:nvPr/>
          </p:nvSpPr>
          <p:spPr>
            <a:xfrm>
              <a:off x="6541272" y="3471863"/>
              <a:ext cx="1852880" cy="369332"/>
            </a:xfrm>
            <a:prstGeom prst="rect">
              <a:avLst/>
            </a:prstGeom>
            <a:noFill/>
          </p:spPr>
          <p:txBody>
            <a:bodyPr wrap="none" rtlCol="0">
              <a:spAutoFit/>
            </a:bodyPr>
            <a:lstStyle/>
            <a:p>
              <a:r>
                <a:rPr lang="en-US" b="1" dirty="0">
                  <a:solidFill>
                    <a:srgbClr val="2A355F"/>
                  </a:solidFill>
                </a:rPr>
                <a:t>Azure Cosmos DB</a:t>
              </a:r>
            </a:p>
          </p:txBody>
        </p:sp>
      </p:grpSp>
    </p:spTree>
    <p:extLst>
      <p:ext uri="{BB962C8B-B14F-4D97-AF65-F5344CB8AC3E}">
        <p14:creationId xmlns:p14="http://schemas.microsoft.com/office/powerpoint/2010/main" val="1855702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BC47-FF3A-4791-8CB8-1FF8AE7A7381}"/>
              </a:ext>
            </a:extLst>
          </p:cNvPr>
          <p:cNvSpPr>
            <a:spLocks noGrp="1"/>
          </p:cNvSpPr>
          <p:nvPr>
            <p:ph type="title"/>
          </p:nvPr>
        </p:nvSpPr>
        <p:spPr/>
        <p:txBody>
          <a:bodyPr/>
          <a:lstStyle/>
          <a:p>
            <a:r>
              <a:rPr lang="en-US" dirty="0"/>
              <a:t>Azure Serverless Offerings &amp; Tools</a:t>
            </a:r>
          </a:p>
        </p:txBody>
      </p:sp>
      <p:sp>
        <p:nvSpPr>
          <p:cNvPr id="12" name="Rectangle 11">
            <a:extLst>
              <a:ext uri="{FF2B5EF4-FFF2-40B4-BE49-F238E27FC236}">
                <a16:creationId xmlns:a16="http://schemas.microsoft.com/office/drawing/2014/main" id="{9D8F0F7B-069B-4918-8FB4-E920AD4ED2DA}"/>
              </a:ext>
            </a:extLst>
          </p:cNvPr>
          <p:cNvSpPr/>
          <p:nvPr/>
        </p:nvSpPr>
        <p:spPr>
          <a:xfrm>
            <a:off x="4611627" y="4277520"/>
            <a:ext cx="2968762" cy="923330"/>
          </a:xfrm>
          <a:prstGeom prst="rect">
            <a:avLst/>
          </a:prstGeom>
          <a:noFill/>
        </p:spPr>
        <p:txBody>
          <a:bodyPr wrap="none" lIns="91440" tIns="45720" rIns="91440" bIns="45720">
            <a:spAutoFit/>
          </a:bodyPr>
          <a:lstStyle/>
          <a:p>
            <a:pPr algn="ctr"/>
            <a:r>
              <a:rPr lang="en-US" sz="5400" b="0" cap="none" spc="0" dirty="0">
                <a:ln w="0"/>
                <a:solidFill>
                  <a:srgbClr val="5C005C"/>
                </a:solidFill>
                <a:effectLst>
                  <a:outerShdw blurRad="38100" dist="25400" dir="5400000" algn="ctr" rotWithShape="0">
                    <a:srgbClr val="6E747A">
                      <a:alpha val="43000"/>
                    </a:srgbClr>
                  </a:outerShdw>
                </a:effectLst>
                <a:latin typeface="Kamerik205 8" panose="020B0803030600020004" pitchFamily="34" charset="0"/>
              </a:rPr>
              <a:t>Storage</a:t>
            </a:r>
          </a:p>
        </p:txBody>
      </p:sp>
      <p:grpSp>
        <p:nvGrpSpPr>
          <p:cNvPr id="17" name="Group 16">
            <a:extLst>
              <a:ext uri="{FF2B5EF4-FFF2-40B4-BE49-F238E27FC236}">
                <a16:creationId xmlns:a16="http://schemas.microsoft.com/office/drawing/2014/main" id="{3F2F79FE-B9F9-4C90-8C95-E3885155D019}"/>
              </a:ext>
            </a:extLst>
          </p:cNvPr>
          <p:cNvGrpSpPr/>
          <p:nvPr/>
        </p:nvGrpSpPr>
        <p:grpSpPr>
          <a:xfrm>
            <a:off x="5099124" y="1915960"/>
            <a:ext cx="1993751" cy="1925235"/>
            <a:chOff x="6470836" y="1915960"/>
            <a:chExt cx="1993751" cy="1925235"/>
          </a:xfrm>
        </p:grpSpPr>
        <p:pic>
          <p:nvPicPr>
            <p:cNvPr id="18" name="Graphic 17">
              <a:extLst>
                <a:ext uri="{FF2B5EF4-FFF2-40B4-BE49-F238E27FC236}">
                  <a16:creationId xmlns:a16="http://schemas.microsoft.com/office/drawing/2014/main" id="{8133CABA-ABDD-4023-830A-58F61D3CEB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32623" y="1915960"/>
              <a:ext cx="1470178" cy="1470178"/>
            </a:xfrm>
            <a:prstGeom prst="rect">
              <a:avLst/>
            </a:prstGeom>
          </p:spPr>
        </p:pic>
        <p:sp>
          <p:nvSpPr>
            <p:cNvPr id="19" name="TextBox 18">
              <a:extLst>
                <a:ext uri="{FF2B5EF4-FFF2-40B4-BE49-F238E27FC236}">
                  <a16:creationId xmlns:a16="http://schemas.microsoft.com/office/drawing/2014/main" id="{57F97ADA-0101-4EC8-B942-5E4524B785A8}"/>
                </a:ext>
              </a:extLst>
            </p:cNvPr>
            <p:cNvSpPr txBox="1"/>
            <p:nvPr/>
          </p:nvSpPr>
          <p:spPr>
            <a:xfrm>
              <a:off x="6470836" y="3471863"/>
              <a:ext cx="1993751" cy="369332"/>
            </a:xfrm>
            <a:prstGeom prst="rect">
              <a:avLst/>
            </a:prstGeom>
            <a:noFill/>
          </p:spPr>
          <p:txBody>
            <a:bodyPr wrap="none" rtlCol="0">
              <a:spAutoFit/>
            </a:bodyPr>
            <a:lstStyle/>
            <a:p>
              <a:pPr algn="ctr"/>
              <a:r>
                <a:rPr lang="en-US" b="1" dirty="0">
                  <a:solidFill>
                    <a:srgbClr val="2A355F"/>
                  </a:solidFill>
                </a:rPr>
                <a:t>Azure Blob Storage</a:t>
              </a:r>
            </a:p>
          </p:txBody>
        </p:sp>
      </p:grpSp>
    </p:spTree>
    <p:extLst>
      <p:ext uri="{BB962C8B-B14F-4D97-AF65-F5344CB8AC3E}">
        <p14:creationId xmlns:p14="http://schemas.microsoft.com/office/powerpoint/2010/main" val="12110836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787</TotalTime>
  <Words>3869</Words>
  <Application>Microsoft Office PowerPoint</Application>
  <PresentationFormat>Widescreen</PresentationFormat>
  <Paragraphs>732</Paragraphs>
  <Slides>75</Slides>
  <Notes>42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75</vt:i4>
      </vt:variant>
    </vt:vector>
  </HeadingPairs>
  <TitlesOfParts>
    <vt:vector size="83" baseType="lpstr">
      <vt:lpstr>-apple-system</vt:lpstr>
      <vt:lpstr>Arial</vt:lpstr>
      <vt:lpstr>Calibri</vt:lpstr>
      <vt:lpstr>Kamerik205 8</vt:lpstr>
      <vt:lpstr>Oswald bold</vt:lpstr>
      <vt:lpstr>Segoe UI</vt:lpstr>
      <vt:lpstr>Office Theme</vt:lpstr>
      <vt:lpstr>Custom Design</vt:lpstr>
      <vt:lpstr>PowerPoint Presentation</vt:lpstr>
      <vt:lpstr>PowerPoint Presentation</vt:lpstr>
      <vt:lpstr>Who is Chad Green?</vt:lpstr>
      <vt:lpstr>Most Common Azure Function Patterns</vt:lpstr>
      <vt:lpstr>Microsoft 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Functions Basics</vt:lpstr>
      <vt:lpstr>Azure Functions</vt:lpstr>
      <vt:lpstr>Choice of Language</vt:lpstr>
      <vt:lpstr>Bring your own dependencies</vt:lpstr>
      <vt:lpstr>Simplified Integration</vt:lpstr>
      <vt:lpstr>Flexible Development</vt:lpstr>
      <vt:lpstr>Many Deployment Options</vt:lpstr>
      <vt:lpstr>Many Deployment Options</vt:lpstr>
      <vt:lpstr>Many Deployment Options</vt:lpstr>
      <vt:lpstr>Many Deployment Options</vt:lpstr>
      <vt:lpstr>Many Deployment Options</vt:lpstr>
      <vt:lpstr>Many Deployment Options</vt:lpstr>
      <vt:lpstr>Open Source</vt:lpstr>
      <vt:lpstr>Supported Triggers and Bindings</vt:lpstr>
      <vt:lpstr>HTTP</vt:lpstr>
      <vt:lpstr>Timer</vt:lpstr>
      <vt:lpstr>Queue Storage</vt:lpstr>
      <vt:lpstr>Service Bus</vt:lpstr>
      <vt:lpstr>Event Hub</vt:lpstr>
      <vt:lpstr>IoT Hub</vt:lpstr>
      <vt:lpstr>Kafka</vt:lpstr>
      <vt:lpstr>RabbitMQ</vt:lpstr>
      <vt:lpstr>Dapr</vt:lpstr>
      <vt:lpstr>Event Grid</vt:lpstr>
      <vt:lpstr>Blob</vt:lpstr>
      <vt:lpstr>Table Storage</vt:lpstr>
      <vt:lpstr>Cosmos DB</vt:lpstr>
      <vt:lpstr>Azure SQL</vt:lpstr>
      <vt:lpstr>SignalR</vt:lpstr>
      <vt:lpstr>SendGrid</vt:lpstr>
      <vt:lpstr>Twilio</vt:lpstr>
      <vt:lpstr>Warmup</vt:lpstr>
      <vt:lpstr>Supported Bindings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Real World Scenarios</vt:lpstr>
      <vt:lpstr>CRUD Microservice</vt:lpstr>
      <vt:lpstr>CRUD Microservice</vt:lpstr>
      <vt:lpstr>Random Quote Generator</vt:lpstr>
      <vt:lpstr>Random Quote Generator</vt:lpstr>
      <vt:lpstr>Random Quote Generator</vt:lpstr>
      <vt:lpstr>Replicating Data</vt:lpstr>
      <vt:lpstr>Real-Time Reporting</vt:lpstr>
      <vt:lpstr>Glennis Platform</vt:lpstr>
      <vt:lpstr>Glennis Platform</vt:lpstr>
      <vt:lpstr>Glennis Platform</vt:lpstr>
      <vt:lpstr>Glennis Platform</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Chadwick Green</cp:lastModifiedBy>
  <cp:revision>10</cp:revision>
  <dcterms:created xsi:type="dcterms:W3CDTF">2023-05-29T02:03:06Z</dcterms:created>
  <dcterms:modified xsi:type="dcterms:W3CDTF">2023-06-11T19:57:47Z</dcterms:modified>
</cp:coreProperties>
</file>